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85" r:id="rId9"/>
    <p:sldId id="277" r:id="rId10"/>
    <p:sldId id="276" r:id="rId11"/>
    <p:sldId id="279" r:id="rId12"/>
    <p:sldId id="280" r:id="rId13"/>
    <p:sldId id="278" r:id="rId14"/>
    <p:sldId id="281" r:id="rId15"/>
    <p:sldId id="299" r:id="rId16"/>
    <p:sldId id="262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14" r:id="rId25"/>
    <p:sldId id="313" r:id="rId26"/>
    <p:sldId id="264" r:id="rId27"/>
    <p:sldId id="263" r:id="rId28"/>
    <p:sldId id="258" r:id="rId29"/>
    <p:sldId id="282" r:id="rId30"/>
    <p:sldId id="288" r:id="rId31"/>
    <p:sldId id="296" r:id="rId32"/>
    <p:sldId id="287" r:id="rId33"/>
    <p:sldId id="297" r:id="rId34"/>
    <p:sldId id="298" r:id="rId35"/>
    <p:sldId id="283" r:id="rId36"/>
    <p:sldId id="289" r:id="rId37"/>
    <p:sldId id="290" r:id="rId38"/>
    <p:sldId id="291" r:id="rId39"/>
    <p:sldId id="284" r:id="rId40"/>
    <p:sldId id="292" r:id="rId41"/>
    <p:sldId id="293" r:id="rId42"/>
    <p:sldId id="295" r:id="rId43"/>
    <p:sldId id="294" r:id="rId44"/>
    <p:sldId id="310" r:id="rId45"/>
    <p:sldId id="311" r:id="rId46"/>
    <p:sldId id="309" r:id="rId47"/>
    <p:sldId id="312" r:id="rId48"/>
    <p:sldId id="257" r:id="rId49"/>
    <p:sldId id="307" r:id="rId50"/>
    <p:sldId id="266" r:id="rId51"/>
    <p:sldId id="267" r:id="rId52"/>
    <p:sldId id="317" r:id="rId53"/>
    <p:sldId id="319" r:id="rId54"/>
    <p:sldId id="315" r:id="rId55"/>
    <p:sldId id="318" r:id="rId56"/>
    <p:sldId id="265" r:id="rId57"/>
    <p:sldId id="308" r:id="rId58"/>
    <p:sldId id="316" r:id="rId59"/>
    <p:sldId id="321" r:id="rId60"/>
    <p:sldId id="320" r:id="rId61"/>
    <p:sldId id="268" r:id="rId6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23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9" name="流程图: 过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流程图: 过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形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C6B304A7-4312-47A1-8D37-3D0FC8653382}" type="datetimeFigureOut">
              <a:rPr kumimoji="1" lang="ja-JP" altLang="en-US" smtClean="0"/>
              <a:t>2017/2/18</a:t>
            </a:fld>
            <a:endParaRPr kumimoji="1" lang="ja-JP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1" lang="ja-JP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D3C2AB1-0CA0-42F9-B9E8-204E1BC5CD7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1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binsights.com/blog/top-acquirers-ai-startups-ma-timelin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279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ox.ac.uk/news/1115-full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baidu.com/link?url=tyxcszPXeSFab7Q_fMDEJ3XXrN8t0nSJ7HyVL98WVyplq1_PqLQEhAYogvAwwsc8OmQE72FTGWYXv1ODFGCELerM1Q-OO_cvO-jIgXWkAF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png"/><Relationship Id="rId11" Type="http://schemas.openxmlformats.org/officeDocument/2006/relationships/image" Target="../media/image23.wmf"/><Relationship Id="rId5" Type="http://schemas.openxmlformats.org/officeDocument/2006/relationships/image" Target="../media/image24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21.wmf"/><Relationship Id="rId9" Type="http://schemas.openxmlformats.org/officeDocument/2006/relationships/image" Target="../media/image2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learningrate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6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4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8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3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5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7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60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70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67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68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1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73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22252270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47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fnet/chainer/tree/master/chainer/optimizers" TargetMode="External"/><Relationship Id="rId2" Type="http://schemas.openxmlformats.org/officeDocument/2006/relationships/hyperlink" Target="optimizer_compare_naive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chollet/keras/blob/master/keras/optimizers.py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no-tech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http://geek.csdn.net/news/detail/109739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神经网络优化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Footer Placeholder 4"/>
          <p:cNvSpPr>
            <a:spLocks noGrp="1"/>
          </p:cNvSpPr>
          <p:nvPr/>
        </p:nvSpPr>
        <p:spPr bwMode="auto">
          <a:xfrm>
            <a:off x="-76200" y="6400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Times New Roman" pitchFamily="1" charset="0"/>
              </a:rPr>
              <a:t>Pano-Tech.com</a:t>
            </a:r>
          </a:p>
        </p:txBody>
      </p:sp>
    </p:spTree>
    <p:extLst>
      <p:ext uri="{BB962C8B-B14F-4D97-AF65-F5344CB8AC3E}">
        <p14:creationId xmlns:p14="http://schemas.microsoft.com/office/powerpoint/2010/main" val="16329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「technology  chart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7200"/>
            <a:ext cx="8001000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04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人工智能水平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098" name="Picture 2" descr="http://img.mp.itc.cn/upload/20161212/dc2e380fe952483797885337cd0209c1_t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199"/>
            <a:ext cx="555307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相关并购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124" name="Picture 4" descr="https://cbi-blog.s3.amazonaws.com/blog/wp-content/uploads/2016/10/race_for_AI_12012016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90" y="1100858"/>
            <a:ext cx="8116243" cy="575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3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深度学习人才需求的指数级增长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3076" name="Picture 4" descr="http://img.mp.itc.cn/upload/20161212/b388c1d332314f429ad3978fc03e56bb_t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7150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533" y="2777490"/>
            <a:ext cx="4800600" cy="408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Neural Programmer-Interpreters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sz="2400" dirty="0"/>
              <a:t>ICLR 2016 Best Paper </a:t>
            </a:r>
            <a:r>
              <a:rPr lang="en-US" altLang="ja-JP" sz="2400" dirty="0" smtClean="0"/>
              <a:t>Award</a:t>
            </a:r>
          </a:p>
          <a:p>
            <a:r>
              <a:rPr lang="zh-CN" altLang="en-US" sz="2400" dirty="0"/>
              <a:t>神经程序</a:t>
            </a:r>
            <a:r>
              <a:rPr lang="zh-CN" altLang="en-US" sz="2400" dirty="0" smtClean="0"/>
              <a:t>解释器</a:t>
            </a:r>
            <a:endParaRPr lang="en-US" altLang="zh-CN" sz="2400" dirty="0" smtClean="0"/>
          </a:p>
          <a:p>
            <a:r>
              <a:rPr lang="en-US" altLang="ja-JP" sz="2400" dirty="0">
                <a:solidFill>
                  <a:srgbClr val="92D050"/>
                </a:solidFill>
                <a:hlinkClick r:id="rId3"/>
              </a:rPr>
              <a:t>https://</a:t>
            </a:r>
            <a:r>
              <a:rPr lang="en-US" altLang="ja-JP" sz="2400" dirty="0" smtClean="0">
                <a:solidFill>
                  <a:srgbClr val="92D050"/>
                </a:solidFill>
                <a:hlinkClick r:id="rId3"/>
              </a:rPr>
              <a:t>arxiv.org/abs/1511.06279</a:t>
            </a:r>
            <a:endParaRPr lang="en-US" altLang="ja-JP" sz="2400" dirty="0" smtClean="0">
              <a:solidFill>
                <a:srgbClr val="92D050"/>
              </a:solidFill>
            </a:endParaRPr>
          </a:p>
          <a:p>
            <a:r>
              <a:rPr lang="en-US" altLang="ja-JP" sz="2400" dirty="0">
                <a:solidFill>
                  <a:srgbClr val="92D050"/>
                </a:solidFill>
                <a:hlinkClick r:id="rId4"/>
              </a:rPr>
              <a:t>https://</a:t>
            </a:r>
            <a:r>
              <a:rPr lang="en-US" altLang="ja-JP" sz="2400" dirty="0" smtClean="0">
                <a:solidFill>
                  <a:srgbClr val="92D050"/>
                </a:solidFill>
                <a:hlinkClick r:id="rId4"/>
              </a:rPr>
              <a:t>www.cs.ox.ac.uk/news/1115-full.html</a:t>
            </a:r>
            <a:endParaRPr lang="en-US" altLang="ja-JP" sz="2400" dirty="0" smtClean="0">
              <a:solidFill>
                <a:srgbClr val="92D050"/>
              </a:solidFill>
            </a:endParaRPr>
          </a:p>
          <a:p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en-US" altLang="ja-JP" sz="2400" dirty="0" smtClean="0"/>
          </a:p>
          <a:p>
            <a:endParaRPr lang="en-US" altLang="ja-JP" sz="2400" dirty="0"/>
          </a:p>
          <a:p>
            <a:pPr marL="82296" indent="0">
              <a:buNone/>
            </a:pPr>
            <a:endParaRPr kumimoji="1" lang="en-US" altLang="ja-JP" sz="2400" dirty="0" smtClean="0"/>
          </a:p>
          <a:p>
            <a:pPr marL="82296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54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神经网络</a:t>
            </a:r>
            <a:r>
              <a:rPr lang="zh-CN" altLang="en-US" dirty="0"/>
              <a:t>构成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r>
              <a:rPr lang="zh-CN" altLang="en-US" u="sng" dirty="0">
                <a:hlinkClick r:id="rId2"/>
              </a:rPr>
              <a:t>前馈</a:t>
            </a:r>
            <a:r>
              <a:rPr lang="zh-CN" altLang="en-US" u="sng" dirty="0" smtClean="0">
                <a:hlinkClick r:id="rId2"/>
              </a:rPr>
              <a:t>神经网络</a:t>
            </a:r>
            <a:r>
              <a:rPr lang="en-US" altLang="ja-JP" u="sng" dirty="0" smtClean="0"/>
              <a:t>(</a:t>
            </a:r>
            <a:r>
              <a:rPr lang="en-US" altLang="ja-JP" dirty="0" smtClean="0"/>
              <a:t>Feedforward network)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sz="2000" dirty="0" smtClean="0"/>
              <a:t>completely </a:t>
            </a:r>
            <a:r>
              <a:rPr lang="en-US" altLang="ja-JP" sz="2000" dirty="0"/>
              <a:t>linked</a:t>
            </a:r>
            <a:endParaRPr kumimoji="1" lang="ja-JP" altLang="en-US" sz="2000" dirty="0"/>
          </a:p>
        </p:txBody>
      </p:sp>
      <p:pic>
        <p:nvPicPr>
          <p:cNvPr id="3074" name="Picture 2" descr="http://neuralnetworksanddeeplearning.com/images/tikz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5686425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右大括号 3"/>
          <p:cNvSpPr/>
          <p:nvPr/>
        </p:nvSpPr>
        <p:spPr>
          <a:xfrm rot="5400000">
            <a:off x="4171950" y="5086350"/>
            <a:ext cx="114300" cy="990600"/>
          </a:xfrm>
          <a:prstGeom prst="rightBrace">
            <a:avLst>
              <a:gd name="adj1" fmla="val 10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大括号 8"/>
          <p:cNvSpPr/>
          <p:nvPr/>
        </p:nvSpPr>
        <p:spPr>
          <a:xfrm rot="5400000">
            <a:off x="5238750" y="5086350"/>
            <a:ext cx="114300" cy="990600"/>
          </a:xfrm>
          <a:prstGeom prst="rightBrace">
            <a:avLst>
              <a:gd name="adj1" fmla="val 10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大括号 9"/>
          <p:cNvSpPr/>
          <p:nvPr/>
        </p:nvSpPr>
        <p:spPr>
          <a:xfrm rot="5400000">
            <a:off x="6305550" y="5086350"/>
            <a:ext cx="114300" cy="990600"/>
          </a:xfrm>
          <a:prstGeom prst="rightBrace">
            <a:avLst>
              <a:gd name="adj1" fmla="val 10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矩形 4"/>
          <p:cNvSpPr/>
          <p:nvPr/>
        </p:nvSpPr>
        <p:spPr>
          <a:xfrm>
            <a:off x="3733800" y="5715000"/>
            <a:ext cx="101441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第一层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00600" y="5715000"/>
            <a:ext cx="101441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第二层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67400" y="5715000"/>
            <a:ext cx="101441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输出层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右大括号 13"/>
          <p:cNvSpPr/>
          <p:nvPr/>
        </p:nvSpPr>
        <p:spPr>
          <a:xfrm rot="5400000">
            <a:off x="3105150" y="5086350"/>
            <a:ext cx="114300" cy="990600"/>
          </a:xfrm>
          <a:prstGeom prst="rightBrace">
            <a:avLst>
              <a:gd name="adj1" fmla="val 10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矩形 14"/>
          <p:cNvSpPr/>
          <p:nvPr/>
        </p:nvSpPr>
        <p:spPr>
          <a:xfrm>
            <a:off x="2643188" y="5723467"/>
            <a:ext cx="101441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输入层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7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神经网络</a:t>
            </a:r>
            <a:r>
              <a:rPr lang="zh-CN" altLang="en-US" dirty="0" smtClean="0"/>
              <a:t>优化方向</a:t>
            </a:r>
            <a:r>
              <a:rPr kumimoji="1" lang="en-US" altLang="zh-CN" dirty="0"/>
              <a:t>	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网络拓扑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r>
              <a:rPr lang="zh-CN" altLang="en-US" dirty="0" smtClean="0"/>
              <a:t>输入</a:t>
            </a:r>
            <a:endParaRPr lang="en-US" altLang="zh-CN" dirty="0"/>
          </a:p>
          <a:p>
            <a:r>
              <a:rPr kumimoji="1" lang="zh-CN" altLang="en-US" dirty="0" smtClean="0"/>
              <a:t>输出</a:t>
            </a:r>
            <a:endParaRPr kumimoji="1" lang="en-US" altLang="zh-CN" dirty="0" smtClean="0"/>
          </a:p>
          <a:p>
            <a:r>
              <a:rPr lang="en-US" altLang="zh-CN" dirty="0" smtClean="0"/>
              <a:t>Weight</a:t>
            </a:r>
            <a:r>
              <a:rPr lang="zh-CN" altLang="en-US" dirty="0"/>
              <a:t>，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初始化</a:t>
            </a:r>
            <a:endParaRPr lang="en-US" altLang="zh-CN" dirty="0"/>
          </a:p>
          <a:p>
            <a:r>
              <a:rPr lang="zh-CN" altLang="en-US" dirty="0"/>
              <a:t>激活函数</a:t>
            </a:r>
            <a:endParaRPr lang="en-US" altLang="zh-CN" dirty="0"/>
          </a:p>
          <a:p>
            <a:r>
              <a:rPr kumimoji="1" lang="zh-CN" altLang="en-US" dirty="0"/>
              <a:t>损失函数</a:t>
            </a:r>
            <a:endParaRPr kumimoji="1" lang="en-US" altLang="zh-CN" dirty="0"/>
          </a:p>
          <a:p>
            <a:r>
              <a:rPr kumimoji="1" lang="zh-CN" altLang="en-US" dirty="0"/>
              <a:t>梯度下降</a:t>
            </a:r>
            <a:endParaRPr kumimoji="1" lang="en-US" altLang="zh-CN" dirty="0"/>
          </a:p>
          <a:p>
            <a:r>
              <a:rPr kumimoji="1" lang="zh-CN" altLang="en-US" dirty="0" smtClean="0"/>
              <a:t>反向传播</a:t>
            </a:r>
            <a:endParaRPr kumimoji="1" lang="en-US" altLang="zh-CN" dirty="0" smtClean="0"/>
          </a:p>
          <a:p>
            <a:r>
              <a:rPr lang="zh-CN" altLang="en-US" dirty="0"/>
              <a:t>其他</a:t>
            </a:r>
            <a:endParaRPr kumimoji="1" lang="en-US" altLang="zh-CN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779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讲座</a:t>
            </a:r>
            <a:r>
              <a:rPr lang="zh-CN" altLang="en-US" dirty="0" smtClean="0"/>
              <a:t>介绍顺序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</a:t>
            </a:r>
            <a:endParaRPr lang="en-US" altLang="zh-CN" dirty="0" smtClean="0"/>
          </a:p>
          <a:p>
            <a:r>
              <a:rPr lang="zh-CN" altLang="en-US" dirty="0" smtClean="0"/>
              <a:t>输出</a:t>
            </a:r>
            <a:endParaRPr lang="en-US" altLang="zh-CN" dirty="0" smtClean="0"/>
          </a:p>
          <a:p>
            <a:r>
              <a:rPr lang="en-US" altLang="zh-CN" dirty="0"/>
              <a:t>Weight</a:t>
            </a:r>
            <a:r>
              <a:rPr lang="zh-CN" altLang="en-US" dirty="0"/>
              <a:t>，</a:t>
            </a:r>
            <a:r>
              <a:rPr lang="en-US" altLang="zh-CN" dirty="0"/>
              <a:t>bias</a:t>
            </a:r>
            <a:r>
              <a:rPr lang="zh-CN" altLang="en-US" dirty="0"/>
              <a:t>初始化</a:t>
            </a:r>
            <a:endParaRPr lang="en-US" altLang="zh-CN" dirty="0"/>
          </a:p>
          <a:p>
            <a:r>
              <a:rPr lang="zh-CN" altLang="en-US" dirty="0" smtClean="0"/>
              <a:t>梯度下降</a:t>
            </a:r>
            <a:endParaRPr lang="en-US" altLang="zh-CN" dirty="0"/>
          </a:p>
          <a:p>
            <a:r>
              <a:rPr lang="zh-CN" altLang="en-US" dirty="0" smtClean="0">
                <a:solidFill>
                  <a:srgbClr val="0000FF"/>
                </a:solidFill>
              </a:rPr>
              <a:t>激活函数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0000FF"/>
                </a:solidFill>
              </a:rPr>
              <a:t>损失函数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其他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>
                <a:solidFill>
                  <a:srgbClr val="00B050"/>
                </a:solidFill>
              </a:rPr>
              <a:t>网络拓扑结构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65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输入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灰度图一个像素一个输入</a:t>
            </a:r>
            <a:endParaRPr kumimoji="1" lang="en-US" altLang="zh-CN" sz="2400" dirty="0" smtClean="0"/>
          </a:p>
          <a:p>
            <a:pPr marL="82296" indent="0">
              <a:buNone/>
            </a:pPr>
            <a:r>
              <a:rPr lang="en-US" altLang="zh-CN" sz="2400" dirty="0" smtClean="0"/>
              <a:t>28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28</a:t>
            </a:r>
            <a:r>
              <a:rPr kumimoji="1" lang="ja-JP" altLang="en-US" sz="2400" dirty="0" smtClean="0"/>
              <a:t>⇒</a:t>
            </a:r>
            <a:r>
              <a:rPr kumimoji="1" lang="en-US" altLang="ja-JP" sz="2400" dirty="0" smtClean="0"/>
              <a:t>784</a:t>
            </a:r>
            <a:r>
              <a:rPr kumimoji="1" lang="zh-CN" altLang="en-US" sz="2400" dirty="0" smtClean="0"/>
              <a:t>输入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彩色图片</a:t>
            </a:r>
            <a:endParaRPr kumimoji="1" lang="en-US" altLang="zh-CN" sz="2400" dirty="0" smtClean="0"/>
          </a:p>
          <a:p>
            <a:pPr marL="82296" indent="0">
              <a:buNone/>
            </a:pPr>
            <a:r>
              <a:rPr lang="en-US" altLang="zh-CN" sz="2400" dirty="0" smtClean="0"/>
              <a:t> </a:t>
            </a:r>
            <a:r>
              <a:rPr lang="zh-CN" altLang="en-US" sz="2400" dirty="0" smtClean="0"/>
              <a:t>拆成</a:t>
            </a:r>
            <a:r>
              <a:rPr lang="en-US" altLang="zh-CN" sz="2400" dirty="0" smtClean="0"/>
              <a:t>RGB</a:t>
            </a:r>
            <a:r>
              <a:rPr lang="zh-CN" altLang="en-US" sz="2400" dirty="0" smtClean="0"/>
              <a:t>三种</a:t>
            </a:r>
            <a:endParaRPr lang="en-US" altLang="zh-CN" sz="2400" dirty="0" smtClean="0"/>
          </a:p>
          <a:p>
            <a:pPr marL="82296" indent="0">
              <a:buNone/>
            </a:pPr>
            <a:r>
              <a:rPr kumimoji="1" lang="en-US" altLang="ja-JP" sz="2400" dirty="0"/>
              <a:t> </a:t>
            </a:r>
            <a:endParaRPr kumimoji="1" lang="en-US" altLang="ja-JP" sz="2400" dirty="0" smtClean="0"/>
          </a:p>
          <a:p>
            <a:pPr marL="82296" indent="0">
              <a:buNone/>
            </a:pPr>
            <a:r>
              <a:rPr kumimoji="1" lang="en-US" altLang="zh-CN" sz="2400" dirty="0" smtClean="0"/>
              <a:t>RGB</a:t>
            </a:r>
            <a:r>
              <a:rPr kumimoji="1" lang="zh-CN" altLang="en-US" sz="2400" dirty="0" smtClean="0"/>
              <a:t>拆分</a:t>
            </a:r>
            <a:endParaRPr kumimoji="1" lang="ja-JP" altLang="en-US" sz="2400" dirty="0"/>
          </a:p>
        </p:txBody>
      </p:sp>
      <p:pic>
        <p:nvPicPr>
          <p:cNvPr id="4" name="Picture 6" descr="http://neuralnetworksanddeeplearning.com/images/tikz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3580448" cy="298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「rgb channels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21667"/>
            <a:ext cx="331470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4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输入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前处理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zh-CN" altLang="en-US" dirty="0" smtClean="0"/>
              <a:t>归一化</a:t>
            </a:r>
            <a:endParaRPr kumimoji="1" lang="en-US" altLang="zh-CN" dirty="0" smtClean="0"/>
          </a:p>
          <a:p>
            <a:r>
              <a:rPr lang="en-US" altLang="ja-JP" dirty="0">
                <a:latin typeface="STZhongsong" panose="02010600040101010101" pitchFamily="2" charset="-122"/>
                <a:ea typeface="STZhongsong" panose="02010600040101010101" pitchFamily="2" charset="-122"/>
              </a:rPr>
              <a:t>min-max</a:t>
            </a:r>
            <a:r>
              <a:rPr lang="ja-JP" altLang="en-US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标准化</a:t>
            </a:r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>
                <a:latin typeface="STZhongsong" panose="02010600040101010101" pitchFamily="2" charset="-122"/>
                <a:ea typeface="STZhongsong" panose="02010600040101010101" pitchFamily="2" charset="-122"/>
              </a:rPr>
              <a:t>Z-score</a:t>
            </a:r>
            <a:r>
              <a:rPr lang="ja-JP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标准化</a:t>
            </a:r>
            <a:r>
              <a:rPr lang="ja-JP" altLang="en-US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方法</a:t>
            </a:r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ja-JP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ja-JP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resize</a:t>
            </a:r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zh-CN" altLang="en-US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          图片不是预期大小时，需要调整</a:t>
            </a:r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kumimoji="1" lang="ja-JP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708737"/>
              </p:ext>
            </p:extLst>
          </p:nvPr>
        </p:nvGraphicFramePr>
        <p:xfrm>
          <a:off x="3733800" y="2590800"/>
          <a:ext cx="16795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9" name="数式" r:id="rId3" imgW="927000" imgH="393480" progId="Equation.3">
                  <p:embed/>
                </p:oleObj>
              </mc:Choice>
              <mc:Fallback>
                <p:oleObj name="数式" r:id="rId3" imgW="927000" imgH="39348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590800"/>
                        <a:ext cx="1679575" cy="631825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083105"/>
              </p:ext>
            </p:extLst>
          </p:nvPr>
        </p:nvGraphicFramePr>
        <p:xfrm>
          <a:off x="4102100" y="3733800"/>
          <a:ext cx="188595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" name="数式" r:id="rId5" imgW="1041120" imgH="850680" progId="Equation.3">
                  <p:embed/>
                </p:oleObj>
              </mc:Choice>
              <mc:Fallback>
                <p:oleObj name="数式" r:id="rId5" imgW="1041120" imgH="85068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100" y="3733800"/>
                        <a:ext cx="1885950" cy="1365250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14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PanoTech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全景技术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5301208"/>
            <a:ext cx="7498080" cy="947192"/>
          </a:xfrm>
        </p:spPr>
        <p:txBody>
          <a:bodyPr>
            <a:normAutofit fontScale="92500" lnSpcReduction="20000"/>
          </a:bodyPr>
          <a:lstStyle/>
          <a:p>
            <a:endParaRPr lang="en-US" altLang="ja-JP" dirty="0" smtClean="0"/>
          </a:p>
          <a:p>
            <a:r>
              <a:rPr lang="en-US" altLang="ja-JP" dirty="0" smtClean="0"/>
              <a:t>http</a:t>
            </a:r>
            <a:r>
              <a:rPr lang="en-US" altLang="ja-JP" dirty="0"/>
              <a:t>://www.pano-tech.com/</a:t>
            </a:r>
            <a:endParaRPr kumimoji="1" lang="ja-JP" altLang="en-US" dirty="0"/>
          </a:p>
        </p:txBody>
      </p:sp>
      <p:sp>
        <p:nvSpPr>
          <p:cNvPr id="4" name="TextBox 3"/>
          <p:cNvSpPr txBox="1"/>
          <p:nvPr/>
        </p:nvSpPr>
        <p:spPr>
          <a:xfrm rot="20996250">
            <a:off x="1547664" y="3056186"/>
            <a:ext cx="7344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dirty="0" smtClean="0"/>
              <a:t>Innovation for Ever</a:t>
            </a:r>
            <a:endParaRPr kumimoji="1" lang="ja-JP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43621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输入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前处理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分割数据集：交叉验证</a:t>
            </a:r>
            <a:r>
              <a:rPr lang="en-US" altLang="zh-CN" dirty="0" smtClean="0"/>
              <a:t>(cross-validation)</a:t>
            </a:r>
            <a:endParaRPr kumimoji="1" lang="en-US" altLang="zh-CN" dirty="0" smtClean="0"/>
          </a:p>
          <a:p>
            <a:endParaRPr kumimoji="1" lang="ja-JP" altLang="en-US" dirty="0"/>
          </a:p>
        </p:txBody>
      </p:sp>
      <p:pic>
        <p:nvPicPr>
          <p:cNvPr id="22530" name="Picture 2" descr="「cross validation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867" y="2209800"/>
            <a:ext cx="38576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「cross validation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4190477" cy="12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「cross validation」の画像検索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70" y="4133851"/>
            <a:ext cx="3516630" cy="23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5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输入</a:t>
            </a:r>
            <a:r>
              <a:rPr lang="en-US" altLang="zh-CN" dirty="0" smtClean="0"/>
              <a:t>——</a:t>
            </a:r>
            <a:r>
              <a:rPr lang="en-US" altLang="ja-JP" b="1" dirty="0">
                <a:effectLst/>
              </a:rPr>
              <a:t>data augmentation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图像亮度、饱和度、对比度的变化</a:t>
            </a:r>
          </a:p>
          <a:p>
            <a:r>
              <a:rPr lang="en-US" altLang="ja-JP" dirty="0">
                <a:latin typeface="STZhongsong" panose="02010600040101010101" pitchFamily="2" charset="-122"/>
                <a:ea typeface="STZhongsong" panose="02010600040101010101" pitchFamily="2" charset="-122"/>
              </a:rPr>
              <a:t>PCA </a:t>
            </a:r>
            <a:r>
              <a:rPr lang="en-US" altLang="ja-JP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Jittering</a:t>
            </a:r>
            <a:r>
              <a:rPr lang="zh-CN" altLang="en-US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主成份振动</a:t>
            </a:r>
            <a:endParaRPr lang="en-US" altLang="ja-JP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en-US" altLang="ja-JP" dirty="0">
                <a:latin typeface="STZhongsong" panose="02010600040101010101" pitchFamily="2" charset="-122"/>
                <a:ea typeface="STZhongsong" panose="02010600040101010101" pitchFamily="2" charset="-122"/>
              </a:rPr>
              <a:t>Random </a:t>
            </a:r>
            <a:r>
              <a:rPr lang="en-US" altLang="ja-JP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resize</a:t>
            </a:r>
            <a:r>
              <a:rPr lang="zh-CN" altLang="en-US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调整大小</a:t>
            </a:r>
            <a:endParaRPr lang="en-US" altLang="ja-JP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en-US" altLang="ja-JP" dirty="0">
                <a:latin typeface="STZhongsong" panose="02010600040101010101" pitchFamily="2" charset="-122"/>
                <a:ea typeface="STZhongsong" panose="02010600040101010101" pitchFamily="2" charset="-122"/>
              </a:rPr>
              <a:t>Random </a:t>
            </a:r>
            <a:r>
              <a:rPr lang="en-US" altLang="ja-JP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crop</a:t>
            </a:r>
            <a:r>
              <a:rPr lang="zh-CN" altLang="en-US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剪切</a:t>
            </a:r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en-US" altLang="zh-CN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R</a:t>
            </a:r>
            <a:r>
              <a:rPr lang="en-US" altLang="ja-JP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andom mirror</a:t>
            </a:r>
            <a:r>
              <a:rPr lang="zh-CN" altLang="en-US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镜像</a:t>
            </a:r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en-US" altLang="ja-JP" dirty="0">
                <a:latin typeface="STZhongsong" panose="02010600040101010101" pitchFamily="2" charset="-122"/>
                <a:ea typeface="STZhongsong" panose="02010600040101010101" pitchFamily="2" charset="-122"/>
              </a:rPr>
              <a:t>Random Image </a:t>
            </a:r>
            <a:r>
              <a:rPr lang="en-US" altLang="ja-JP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Interpolation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插值</a:t>
            </a:r>
            <a:endParaRPr lang="en-US" altLang="ja-JP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en-US" altLang="ja-JP" dirty="0">
                <a:latin typeface="STZhongsong" panose="02010600040101010101" pitchFamily="2" charset="-122"/>
                <a:ea typeface="STZhongsong" panose="02010600040101010101" pitchFamily="2" charset="-122"/>
              </a:rPr>
              <a:t>Horizontal/Vertical </a:t>
            </a:r>
            <a:r>
              <a:rPr lang="en-US" altLang="ja-JP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flip</a:t>
            </a:r>
            <a:r>
              <a:rPr lang="zh-CN" altLang="en-US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翻转</a:t>
            </a:r>
            <a:endParaRPr lang="en-US" altLang="ja-JP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ja-JP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旋转</a:t>
            </a:r>
            <a:r>
              <a:rPr lang="en-US" altLang="ja-JP" dirty="0">
                <a:latin typeface="STZhongsong" panose="02010600040101010101" pitchFamily="2" charset="-122"/>
                <a:ea typeface="STZhongsong" panose="02010600040101010101" pitchFamily="2" charset="-122"/>
              </a:rPr>
              <a:t>/</a:t>
            </a:r>
            <a:r>
              <a:rPr lang="ja-JP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仿射变换</a:t>
            </a:r>
          </a:p>
          <a:p>
            <a:r>
              <a:rPr lang="ja-JP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加高斯噪声、模糊处理</a:t>
            </a:r>
          </a:p>
          <a:p>
            <a:r>
              <a:rPr lang="en-US" altLang="ja-JP" dirty="0">
                <a:latin typeface="STZhongsong" panose="02010600040101010101" pitchFamily="2" charset="-122"/>
                <a:ea typeface="STZhongsong" panose="02010600040101010101" pitchFamily="2" charset="-122"/>
              </a:rPr>
              <a:t>Label shuffle</a:t>
            </a:r>
            <a:r>
              <a:rPr lang="ja-JP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：类别不平衡数据的增广</a:t>
            </a:r>
            <a:endParaRPr kumimoji="1" lang="ja-JP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0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</a:t>
            </a:r>
            <a:r>
              <a:rPr lang="en-US" altLang="zh-CN" dirty="0"/>
              <a:t>——</a:t>
            </a:r>
            <a:r>
              <a:rPr lang="en-US" altLang="ja-JP" b="1" dirty="0">
                <a:effectLst/>
              </a:rPr>
              <a:t>data augmentation 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Balanced Sampling via Label </a:t>
            </a:r>
            <a:r>
              <a:rPr lang="en-US" altLang="ja-JP" dirty="0" smtClean="0"/>
              <a:t>Shuffling</a:t>
            </a:r>
          </a:p>
          <a:p>
            <a:pPr marL="82296" indent="0">
              <a:buNone/>
            </a:pPr>
            <a:endParaRPr kumimoji="1" lang="ja-JP" alt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7854315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16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输出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分类：标签种数</a:t>
            </a:r>
            <a:r>
              <a:rPr lang="en-US" altLang="zh-CN" dirty="0" smtClean="0"/>
              <a:t>=</a:t>
            </a:r>
            <a:r>
              <a:rPr lang="zh-CN" altLang="en-US" dirty="0" smtClean="0"/>
              <a:t>输出神经元数</a:t>
            </a:r>
            <a:endParaRPr lang="en-US" altLang="zh-CN" dirty="0" smtClean="0"/>
          </a:p>
          <a:p>
            <a:r>
              <a:rPr lang="zh-CN" altLang="en-US" dirty="0"/>
              <a:t>期望</a:t>
            </a:r>
            <a:r>
              <a:rPr lang="zh-CN" altLang="en-US" dirty="0" smtClean="0"/>
              <a:t>输出</a:t>
            </a:r>
            <a:endParaRPr lang="en-US" altLang="zh-CN" dirty="0" smtClean="0"/>
          </a:p>
          <a:p>
            <a:endParaRPr lang="en-US" altLang="zh-CN" dirty="0" smtClean="0"/>
          </a:p>
          <a:p>
            <a:pPr marL="82296" indent="0">
              <a:buNone/>
            </a:pPr>
            <a:r>
              <a:rPr lang="zh-CN" altLang="en-US" dirty="0"/>
              <a:t>其中</a:t>
            </a:r>
            <a:endParaRPr lang="en-US" altLang="zh-CN" dirty="0" smtClean="0"/>
          </a:p>
          <a:p>
            <a:pPr marL="82296" indent="0">
              <a:buNone/>
            </a:pPr>
            <a:endParaRPr kumimoji="1" lang="en-US" altLang="ja-JP" dirty="0" smtClean="0"/>
          </a:p>
          <a:p>
            <a:pPr marL="82296" indent="0">
              <a:buNone/>
            </a:pPr>
            <a:endParaRPr kumimoji="1" lang="en-US" altLang="ja-JP" dirty="0"/>
          </a:p>
          <a:p>
            <a:pPr marL="82296" indent="0">
              <a:buNone/>
            </a:pPr>
            <a:r>
              <a:rPr lang="zh-CN" altLang="en-US" dirty="0"/>
              <a:t>问题</a:t>
            </a:r>
            <a:r>
              <a:rPr lang="zh-CN" altLang="en-US" dirty="0" smtClean="0"/>
              <a:t>：结果中没有１怎么办</a:t>
            </a:r>
            <a:endParaRPr lang="en-US" altLang="zh-CN" dirty="0" smtClean="0"/>
          </a:p>
          <a:p>
            <a:pPr marL="82296" indent="0">
              <a:buNone/>
            </a:pPr>
            <a:r>
              <a:rPr lang="zh-CN" altLang="en-US" dirty="0" smtClean="0"/>
              <a:t>输出：</a:t>
            </a: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r>
              <a:rPr lang="zh-CN" altLang="en-US" dirty="0" smtClean="0"/>
              <a:t>我们想要的结果是</a:t>
            </a:r>
            <a:endParaRPr lang="en-US" altLang="zh-CN" dirty="0" smtClean="0"/>
          </a:p>
          <a:p>
            <a:pPr marL="82296" indent="0">
              <a:buNone/>
            </a:pPr>
            <a:endParaRPr lang="en-US" altLang="zh-CN" dirty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r>
              <a:rPr lang="zh-CN" altLang="en-US" dirty="0" smtClean="0"/>
              <a:t>但是</a:t>
            </a:r>
            <a:r>
              <a:rPr lang="en-US" altLang="zh-CN" dirty="0" smtClean="0"/>
              <a:t>max</a:t>
            </a:r>
            <a:r>
              <a:rPr lang="zh-CN" altLang="en-US" dirty="0" smtClean="0"/>
              <a:t>函数不可导</a:t>
            </a:r>
            <a:endParaRPr lang="en-US" altLang="zh-CN" dirty="0" smtClean="0"/>
          </a:p>
          <a:p>
            <a:pPr marL="82296" indent="0"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304180"/>
              </p:ext>
            </p:extLst>
          </p:nvPr>
        </p:nvGraphicFramePr>
        <p:xfrm>
          <a:off x="3581400" y="2057400"/>
          <a:ext cx="2894013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7" name="数式" r:id="rId3" imgW="1587240" imgH="228600" progId="Equation.3">
                  <p:embed/>
                </p:oleObj>
              </mc:Choice>
              <mc:Fallback>
                <p:oleObj name="数式" r:id="rId3" imgW="1587240" imgH="22860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057400"/>
                        <a:ext cx="2894013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03260"/>
              </p:ext>
            </p:extLst>
          </p:nvPr>
        </p:nvGraphicFramePr>
        <p:xfrm>
          <a:off x="2286000" y="2590800"/>
          <a:ext cx="17605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" name="数式" r:id="rId5" imgW="965160" imgH="431640" progId="Equation.3">
                  <p:embed/>
                </p:oleObj>
              </mc:Choice>
              <mc:Fallback>
                <p:oleObj name="数式" r:id="rId5" imgW="965160" imgH="43164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590800"/>
                        <a:ext cx="1760538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890490"/>
              </p:ext>
            </p:extLst>
          </p:nvPr>
        </p:nvGraphicFramePr>
        <p:xfrm>
          <a:off x="2819400" y="3962400"/>
          <a:ext cx="46767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" name="数式" r:id="rId7" imgW="2565360" imgH="241200" progId="Equation.3">
                  <p:embed/>
                </p:oleObj>
              </mc:Choice>
              <mc:Fallback>
                <p:oleObj name="数式" r:id="rId7" imgW="2565360" imgH="2412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962400"/>
                        <a:ext cx="46767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489683"/>
              </p:ext>
            </p:extLst>
          </p:nvPr>
        </p:nvGraphicFramePr>
        <p:xfrm>
          <a:off x="2895600" y="5105400"/>
          <a:ext cx="50482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0" name="数式" r:id="rId9" imgW="2768400" imgH="228600" progId="Equation.3">
                  <p:embed/>
                </p:oleObj>
              </mc:Choice>
              <mc:Fallback>
                <p:oleObj name="数式" r:id="rId9" imgW="2768400" imgH="2286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105400"/>
                        <a:ext cx="5048250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030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输出</a:t>
            </a:r>
            <a:r>
              <a:rPr kumimoji="1" lang="en-US" altLang="zh-CN" dirty="0" smtClean="0"/>
              <a:t>——</a:t>
            </a:r>
            <a:r>
              <a:rPr kumimoji="1" lang="en-US" altLang="zh-CN" dirty="0" err="1" smtClean="0"/>
              <a:t>softmax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zh-CN" altLang="en-US" dirty="0" smtClean="0"/>
              <a:t>推理基础：如果       为最大</a:t>
            </a:r>
            <a:r>
              <a:rPr kumimoji="1" lang="ja-JP" altLang="en-US" dirty="0" smtClean="0"/>
              <a:t>⇒        </a:t>
            </a:r>
            <a:r>
              <a:rPr lang="zh-CN" altLang="en-US" dirty="0" smtClean="0"/>
              <a:t>也是最大</a:t>
            </a:r>
            <a:endParaRPr kumimoji="1" lang="en-US" altLang="zh-CN" dirty="0" smtClean="0"/>
          </a:p>
          <a:p>
            <a:r>
              <a:rPr lang="zh-CN" altLang="en-US" dirty="0" smtClean="0"/>
              <a:t>推广</a:t>
            </a:r>
            <a:r>
              <a:rPr lang="ja-JP" altLang="en-US" dirty="0" smtClean="0"/>
              <a:t>⇒</a:t>
            </a:r>
            <a:r>
              <a:rPr lang="en-US" altLang="zh-CN" dirty="0" err="1" smtClean="0"/>
              <a:t>softmax</a:t>
            </a:r>
            <a:endParaRPr lang="en-US" altLang="zh-CN" dirty="0" smtClean="0"/>
          </a:p>
          <a:p>
            <a:r>
              <a:rPr lang="en-US" altLang="zh-CN" dirty="0"/>
              <a:t>n</a:t>
            </a:r>
            <a:r>
              <a:rPr lang="zh-CN" altLang="en-US" dirty="0"/>
              <a:t>个独立的</a:t>
            </a:r>
            <a:r>
              <a:rPr lang="zh-CN" altLang="en-US" dirty="0" smtClean="0"/>
              <a:t>训练样本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其中                                为参数                          为归一化分母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Logistic</a:t>
            </a:r>
            <a:r>
              <a:rPr lang="zh-CN" altLang="en-US" dirty="0"/>
              <a:t>函数，即</a:t>
            </a:r>
            <a:r>
              <a:rPr lang="en-US" altLang="zh-CN" dirty="0"/>
              <a:t>sigmoid</a:t>
            </a:r>
            <a:r>
              <a:rPr lang="zh-CN" altLang="en-US" dirty="0"/>
              <a:t>处理二</a:t>
            </a:r>
            <a:r>
              <a:rPr lang="zh-CN" altLang="en-US" dirty="0" smtClean="0"/>
              <a:t>分类，为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的特例</a:t>
            </a:r>
            <a:endParaRPr lang="en-US" altLang="zh-CN" dirty="0"/>
          </a:p>
          <a:p>
            <a:endParaRPr lang="en-US" altLang="zh-CN" dirty="0"/>
          </a:p>
          <a:p>
            <a:pPr marL="82296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079119"/>
              </p:ext>
            </p:extLst>
          </p:nvPr>
        </p:nvGraphicFramePr>
        <p:xfrm>
          <a:off x="2590800" y="2514600"/>
          <a:ext cx="48609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" name="数式" r:id="rId3" imgW="2679480" imgH="228600" progId="Equation.3">
                  <p:embed/>
                </p:oleObj>
              </mc:Choice>
              <mc:Fallback>
                <p:oleObj name="数式" r:id="rId3" imgW="2679480" imgH="228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514600"/>
                        <a:ext cx="4860925" cy="366713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24200"/>
            <a:ext cx="55626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533899"/>
            <a:ext cx="12192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67" y="4648200"/>
            <a:ext cx="19431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537075"/>
              </p:ext>
            </p:extLst>
          </p:nvPr>
        </p:nvGraphicFramePr>
        <p:xfrm>
          <a:off x="3586162" y="1447800"/>
          <a:ext cx="3000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" name="数式" r:id="rId8" imgW="164880" imgH="228600" progId="Equation.3">
                  <p:embed/>
                </p:oleObj>
              </mc:Choice>
              <mc:Fallback>
                <p:oleObj name="数式" r:id="rId8" imgW="164880" imgH="228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2" y="1447800"/>
                        <a:ext cx="300038" cy="366713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183434"/>
              </p:ext>
            </p:extLst>
          </p:nvPr>
        </p:nvGraphicFramePr>
        <p:xfrm>
          <a:off x="4953000" y="1447800"/>
          <a:ext cx="36830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1" name="数式" r:id="rId10" imgW="203040" imgH="203040" progId="Equation.3">
                  <p:embed/>
                </p:oleObj>
              </mc:Choice>
              <mc:Fallback>
                <p:oleObj name="数式" r:id="rId10" imgW="203040" imgH="20304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447800"/>
                        <a:ext cx="368300" cy="325437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839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参数初始化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全部初始化为</a:t>
            </a:r>
            <a:r>
              <a:rPr lang="en-US" altLang="zh-CN" dirty="0" smtClean="0"/>
              <a:t>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初始化为小的随机数</a:t>
            </a:r>
            <a:endParaRPr kumimoji="1" lang="en-US" altLang="zh-CN" dirty="0" smtClean="0"/>
          </a:p>
          <a:p>
            <a:pPr marL="82296" indent="0">
              <a:buNone/>
            </a:pP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校准随机数方差</a:t>
            </a:r>
            <a:endParaRPr lang="en-US" altLang="zh-CN" dirty="0" smtClean="0"/>
          </a:p>
          <a:p>
            <a:r>
              <a:rPr lang="en-US" altLang="zh-CN" dirty="0" smtClean="0"/>
              <a:t>Xavier</a:t>
            </a:r>
            <a:r>
              <a:rPr lang="zh-CN" altLang="en-US" dirty="0" smtClean="0"/>
              <a:t>初始值（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实现）</a:t>
            </a:r>
            <a:endParaRPr lang="en-US" altLang="zh-CN" dirty="0" smtClean="0"/>
          </a:p>
          <a:p>
            <a:pPr marL="82296" indent="0">
              <a:buNone/>
            </a:pPr>
            <a:r>
              <a:rPr lang="en-US" altLang="zh-CN" dirty="0" smtClean="0"/>
              <a:t>   </a:t>
            </a:r>
          </a:p>
          <a:p>
            <a:pPr marL="82296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其中</a:t>
            </a:r>
            <a:r>
              <a:rPr lang="en-US" altLang="zh-CN" dirty="0" smtClean="0"/>
              <a:t>n</a:t>
            </a:r>
            <a:r>
              <a:rPr lang="zh-CN" altLang="en-US" dirty="0" smtClean="0"/>
              <a:t>为前一层的神经元数</a:t>
            </a:r>
            <a:endParaRPr lang="en-US" altLang="zh-CN" dirty="0" smtClean="0"/>
          </a:p>
          <a:p>
            <a:pPr marL="82296" indent="0">
              <a:buNone/>
            </a:pPr>
            <a:r>
              <a:rPr lang="en-US" altLang="zh-CN" dirty="0" smtClean="0"/>
              <a:t>        </a:t>
            </a:r>
            <a:r>
              <a:rPr lang="zh-CN" altLang="en-US" dirty="0" smtClean="0"/>
              <a:t>适用：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系函数作为激活函数</a:t>
            </a:r>
            <a:endParaRPr lang="en-US" altLang="zh-CN" dirty="0" smtClean="0"/>
          </a:p>
          <a:p>
            <a:r>
              <a:rPr lang="zh-CN" altLang="en-US" dirty="0" smtClean="0"/>
              <a:t>何恺明的初始值</a:t>
            </a:r>
            <a:endParaRPr lang="en-US" altLang="zh-CN" dirty="0" smtClean="0"/>
          </a:p>
          <a:p>
            <a:pPr marL="82296" indent="0">
              <a:buNone/>
            </a:pPr>
            <a:r>
              <a:rPr lang="en-US" altLang="zh-CN" dirty="0" smtClean="0"/>
              <a:t>        </a:t>
            </a:r>
            <a:r>
              <a:rPr lang="zh-CN" altLang="en-US" dirty="0"/>
              <a:t>前一</a:t>
            </a:r>
            <a:r>
              <a:rPr lang="zh-CN" altLang="en-US" dirty="0" smtClean="0"/>
              <a:t>层神经元数为</a:t>
            </a:r>
            <a:r>
              <a:rPr lang="en-US" altLang="zh-CN" dirty="0" smtClean="0"/>
              <a:t>n</a:t>
            </a:r>
            <a:r>
              <a:rPr lang="ja-JP" altLang="en-US" dirty="0" smtClean="0"/>
              <a:t>⇒</a:t>
            </a:r>
            <a:r>
              <a:rPr lang="zh-CN" altLang="en-US" dirty="0" smtClean="0"/>
              <a:t>标准差为       的高斯分布</a:t>
            </a: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何的初始值适用：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作为激活函数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kumimoji="1" lang="ja-JP" altLang="en-US" dirty="0"/>
          </a:p>
        </p:txBody>
      </p:sp>
      <p:pic>
        <p:nvPicPr>
          <p:cNvPr id="30722" name="Picture 2" descr="weightssim 0.001times N(0,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08" y="2286000"/>
            <a:ext cx="194310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228975"/>
            <a:ext cx="57721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74635"/>
              </p:ext>
            </p:extLst>
          </p:nvPr>
        </p:nvGraphicFramePr>
        <p:xfrm>
          <a:off x="6019800" y="4343400"/>
          <a:ext cx="48418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5" name="数式" r:id="rId5" imgW="266400" imgH="444240" progId="Equation.3">
                  <p:embed/>
                </p:oleObj>
              </mc:Choice>
              <mc:Fallback>
                <p:oleObj name="数式" r:id="rId5" imgW="266400" imgH="444240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343400"/>
                        <a:ext cx="484188" cy="711200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31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53024"/>
            <a:ext cx="54006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2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梯度下降问题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 smtClean="0"/>
              <a:t>最主要问题？</a:t>
            </a:r>
            <a:endParaRPr kumimoji="1" lang="en-US" altLang="zh-CN" dirty="0" smtClean="0"/>
          </a:p>
          <a:p>
            <a:pPr marL="82296" indent="0">
              <a:buNone/>
            </a:pPr>
            <a:endParaRPr kumimoji="1" lang="en-US" altLang="zh-CN" dirty="0" smtClean="0"/>
          </a:p>
          <a:p>
            <a:r>
              <a:rPr kumimoji="1" lang="zh-CN" altLang="en-US" dirty="0" smtClean="0"/>
              <a:t>如何</a:t>
            </a:r>
            <a:r>
              <a:rPr kumimoji="1" lang="zh-CN" altLang="en-US" dirty="0"/>
              <a:t>选择合适</a:t>
            </a:r>
            <a:r>
              <a:rPr kumimoji="1" lang="en-US" altLang="zh-CN" dirty="0"/>
              <a:t>learning </a:t>
            </a:r>
            <a:r>
              <a:rPr kumimoji="1" lang="en-US" altLang="zh-CN" dirty="0" smtClean="0"/>
              <a:t>rate</a:t>
            </a:r>
          </a:p>
          <a:p>
            <a:pPr marL="82296" indent="0">
              <a:buNone/>
            </a:pPr>
            <a:endParaRPr kumimoji="1" lang="en-US" altLang="zh-CN" dirty="0"/>
          </a:p>
          <a:p>
            <a:pPr marL="82296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每个</a:t>
            </a:r>
            <a:r>
              <a:rPr lang="zh-CN" altLang="en-US" dirty="0"/>
              <a:t>参数的</a:t>
            </a:r>
            <a:r>
              <a:rPr lang="en-US" altLang="zh-CN" dirty="0"/>
              <a:t>learning rate</a:t>
            </a:r>
            <a:r>
              <a:rPr lang="zh-CN" altLang="en-US" dirty="0"/>
              <a:t>都相同</a:t>
            </a:r>
            <a:endParaRPr lang="en-US" altLang="zh-CN" dirty="0"/>
          </a:p>
          <a:p>
            <a:pPr marL="82296" indent="0">
              <a:buNone/>
            </a:pPr>
            <a:r>
              <a:rPr lang="en-US" altLang="ja-JP" dirty="0" smtClean="0"/>
              <a:t>	</a:t>
            </a:r>
            <a:r>
              <a:rPr lang="ja-JP" altLang="en-US" dirty="0" smtClean="0"/>
              <a:t>⇒</a:t>
            </a:r>
            <a:r>
              <a:rPr lang="zh-CN" altLang="en-US" dirty="0"/>
              <a:t>训练数据稀疏</a:t>
            </a:r>
            <a:endParaRPr lang="en-US" altLang="zh-CN" dirty="0"/>
          </a:p>
          <a:p>
            <a:pPr marL="82296" indent="0">
              <a:buNone/>
            </a:pPr>
            <a:r>
              <a:rPr lang="en-US" altLang="ja-JP" dirty="0" smtClean="0"/>
              <a:t>	</a:t>
            </a:r>
            <a:r>
              <a:rPr lang="ja-JP" altLang="en-US" dirty="0" smtClean="0"/>
              <a:t>⇒</a:t>
            </a:r>
            <a:r>
              <a:rPr lang="zh-CN" altLang="en-US" dirty="0"/>
              <a:t>特征数据出现频率变化大</a:t>
            </a:r>
            <a:endParaRPr lang="en-US" altLang="zh-CN" dirty="0"/>
          </a:p>
          <a:p>
            <a:pPr marL="82296" indent="0">
              <a:buNone/>
            </a:pPr>
            <a:r>
              <a:rPr kumimoji="1" lang="zh-CN" altLang="en-US" dirty="0" smtClean="0"/>
              <a:t>  理想</a:t>
            </a:r>
            <a:r>
              <a:rPr kumimoji="1" lang="zh-CN" altLang="en-US" dirty="0"/>
              <a:t>：特征出现频率低</a:t>
            </a:r>
            <a:r>
              <a:rPr lang="ja-JP" altLang="en-US" dirty="0"/>
              <a:t>⇒</a:t>
            </a:r>
            <a:r>
              <a:rPr lang="zh-CN" altLang="en-US" dirty="0"/>
              <a:t>学习率大</a:t>
            </a:r>
            <a:endParaRPr lang="en-US" altLang="zh-CN" dirty="0"/>
          </a:p>
          <a:p>
            <a:pPr marL="82296" indent="0">
              <a:buNone/>
            </a:pPr>
            <a:r>
              <a:rPr kumimoji="1" lang="en-US" altLang="ja-JP" dirty="0"/>
              <a:t>             </a:t>
            </a:r>
            <a:r>
              <a:rPr kumimoji="1" lang="zh-CN" altLang="en-US" dirty="0"/>
              <a:t>特征出现频率高</a:t>
            </a:r>
            <a:r>
              <a:rPr lang="ja-JP" altLang="en-US" dirty="0"/>
              <a:t>⇒</a:t>
            </a:r>
            <a:r>
              <a:rPr lang="zh-CN" altLang="en-US" dirty="0"/>
              <a:t>学习率</a:t>
            </a:r>
            <a:r>
              <a:rPr lang="zh-CN" altLang="en-US" dirty="0" smtClean="0"/>
              <a:t>小</a:t>
            </a:r>
            <a:endParaRPr lang="en-US" altLang="zh-CN" dirty="0" smtClean="0"/>
          </a:p>
          <a:p>
            <a:pPr marL="82296" indent="0">
              <a:buNone/>
            </a:pPr>
            <a:endParaRPr lang="en-US" altLang="zh-CN" dirty="0"/>
          </a:p>
          <a:p>
            <a:r>
              <a:rPr kumimoji="1" lang="zh-CN" altLang="en-US" dirty="0"/>
              <a:t>数据陷入马鞍面，平坦面，所有方向梯度为</a:t>
            </a:r>
            <a:r>
              <a:rPr kumimoji="1" lang="en-US" altLang="zh-CN" dirty="0"/>
              <a:t>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70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随机梯度下降问题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endParaRPr kumimoji="1" lang="en-US" altLang="ja-JP" dirty="0" smtClean="0"/>
          </a:p>
          <a:p>
            <a:pPr lvl="8"/>
            <a:r>
              <a:rPr lang="en-US" altLang="ja-JP" dirty="0"/>
              <a:t> </a:t>
            </a:r>
            <a:r>
              <a:rPr lang="en-US" altLang="ja-JP" dirty="0" smtClean="0"/>
              <a:t>                             </a:t>
            </a:r>
          </a:p>
          <a:p>
            <a:pPr lvl="8"/>
            <a:endParaRPr kumimoji="1" lang="en-US" altLang="ja-JP" dirty="0"/>
          </a:p>
          <a:p>
            <a:pPr lvl="8"/>
            <a:endParaRPr lang="en-US" altLang="ja-JP" dirty="0" smtClean="0"/>
          </a:p>
          <a:p>
            <a:pPr lvl="8"/>
            <a:endParaRPr kumimoji="1" lang="en-US" altLang="ja-JP" dirty="0"/>
          </a:p>
          <a:p>
            <a:pPr lvl="8"/>
            <a:endParaRPr lang="en-US" altLang="ja-JP" dirty="0" smtClean="0"/>
          </a:p>
          <a:p>
            <a:pPr lvl="8"/>
            <a:r>
              <a:rPr kumimoji="1" lang="en-US" altLang="ja-JP" dirty="0"/>
              <a:t> </a:t>
            </a:r>
            <a:r>
              <a:rPr kumimoji="1" lang="en-US" altLang="ja-JP" dirty="0" smtClean="0"/>
              <a:t>                                    </a:t>
            </a:r>
            <a:r>
              <a:rPr kumimoji="1" lang="zh-CN" altLang="en-US" dirty="0" smtClean="0">
                <a:hlinkClick r:id="rId2" action="ppaction://hlinkfile"/>
              </a:rPr>
              <a:t>程序演示</a:t>
            </a:r>
            <a:endParaRPr kumimoji="1" lang="ja-JP" altLang="en-US" dirty="0"/>
          </a:p>
        </p:txBody>
      </p:sp>
      <p:pic>
        <p:nvPicPr>
          <p:cNvPr id="1026" name="Picture 2" descr="https://pic2.zhimg.com/f08834008016f4c23a67e931d2f5a281_b.jpg?_=56826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43" y="14478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momentum SGD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318635"/>
            <a:ext cx="4343400" cy="253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関連画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318634"/>
            <a:ext cx="3733800" cy="253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1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257800" y="3962400"/>
            <a:ext cx="3276600" cy="2057400"/>
          </a:xfrm>
          <a:prstGeom prst="rect">
            <a:avLst/>
          </a:prstGeom>
          <a:effectLst>
            <a:softEdge rad="63500"/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矩形 6"/>
          <p:cNvSpPr/>
          <p:nvPr/>
        </p:nvSpPr>
        <p:spPr>
          <a:xfrm>
            <a:off x="1524000" y="3962400"/>
            <a:ext cx="3276600" cy="2057400"/>
          </a:xfrm>
          <a:prstGeom prst="rect">
            <a:avLst/>
          </a:prstGeom>
          <a:effectLst>
            <a:softEdge rad="63500"/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Momentum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kumimoji="1" lang="zh-CN" altLang="en-US" sz="2400" b="1" dirty="0" smtClean="0"/>
              <a:t>物理概念：动量</a:t>
            </a:r>
            <a:endParaRPr kumimoji="1" lang="en-US" altLang="zh-CN" sz="2400" b="1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光滑平面（没有摩擦力，空气阻力），无能量损失，一直震荡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sz="2000" dirty="0" smtClean="0"/>
              <a:t>阻力越大，震荡越小</a:t>
            </a:r>
            <a:endParaRPr kumimoji="1" lang="en-US" altLang="zh-CN" sz="2000" dirty="0" smtClean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ja-JP" sz="2400" b="1" dirty="0" smtClean="0"/>
              <a:t>Momentum</a:t>
            </a:r>
            <a:r>
              <a:rPr lang="zh-CN" altLang="en-US" sz="2400" b="1" dirty="0" smtClean="0"/>
              <a:t>算法</a:t>
            </a:r>
            <a:endParaRPr lang="en-US" altLang="zh-CN" sz="2400" b="1" dirty="0" smtClean="0"/>
          </a:p>
          <a:p>
            <a:pPr marL="82296" indent="0">
              <a:buNone/>
            </a:pPr>
            <a:r>
              <a:rPr kumimoji="1" lang="zh-CN" altLang="en-US" sz="2400" dirty="0" smtClean="0"/>
              <a:t>模拟动量，一定程度保留之前的方向，增加稳定性</a:t>
            </a:r>
            <a:endParaRPr kumimoji="1" lang="en-US" altLang="zh-CN" sz="2400" dirty="0" smtClean="0"/>
          </a:p>
          <a:p>
            <a:pPr marL="82296" indent="0">
              <a:buNone/>
            </a:pPr>
            <a:endParaRPr lang="en-US" altLang="zh-CN" sz="2400" dirty="0" smtClean="0"/>
          </a:p>
          <a:p>
            <a:pPr marL="82296" indent="0">
              <a:buNone/>
            </a:pPr>
            <a:r>
              <a:rPr lang="en-US" altLang="zh-CN" sz="2400" dirty="0" smtClean="0"/>
              <a:t>SGD			         Momentum</a:t>
            </a:r>
            <a:endParaRPr kumimoji="1" lang="ja-JP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23940"/>
              </p:ext>
            </p:extLst>
          </p:nvPr>
        </p:nvGraphicFramePr>
        <p:xfrm>
          <a:off x="2106613" y="5008563"/>
          <a:ext cx="17081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8" name="数式" r:id="rId3" imgW="939600" imgH="228600" progId="Equation.3">
                  <p:embed/>
                </p:oleObj>
              </mc:Choice>
              <mc:Fallback>
                <p:oleObj name="数式" r:id="rId3" imgW="939600" imgH="228600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13" y="5008563"/>
                        <a:ext cx="170815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33651"/>
              </p:ext>
            </p:extLst>
          </p:nvPr>
        </p:nvGraphicFramePr>
        <p:xfrm>
          <a:off x="5565775" y="5084763"/>
          <a:ext cx="18002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" name="数式" r:id="rId5" imgW="990360" imgH="228600" progId="Equation.3">
                  <p:embed/>
                </p:oleObj>
              </mc:Choice>
              <mc:Fallback>
                <p:oleObj name="数式" r:id="rId5" imgW="990360" imgH="228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5775" y="5084763"/>
                        <a:ext cx="18002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019800" y="5181600"/>
            <a:ext cx="152400" cy="2286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312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Momentum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447800"/>
            <a:ext cx="7498080" cy="4800600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sz="2400" dirty="0" smtClean="0"/>
              <a:t>动量的效果</a:t>
            </a:r>
            <a:endParaRPr kumimoji="1" lang="en-US" altLang="zh-CN" sz="2400" dirty="0" smtClean="0"/>
          </a:p>
          <a:p>
            <a:pPr marL="82296" indent="0">
              <a:buNone/>
            </a:pPr>
            <a:r>
              <a:rPr lang="en-US" altLang="ja-JP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在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下降初期，使用前一次的大比重下降方向，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加速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zh-CN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            动量</a:t>
            </a:r>
            <a:r>
              <a:rPr lang="zh-CN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因子使得更新幅度减小，协助越过函数谷面</a:t>
            </a:r>
            <a:endParaRPr kumimoji="1" lang="en-US" altLang="zh-CN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kumimoji="1" lang="zh-CN" altLang="en-US" sz="2400" dirty="0" smtClean="0"/>
              <a:t>动量的影响</a:t>
            </a:r>
            <a:endParaRPr kumimoji="1" lang="en-US" altLang="zh-CN" sz="2400" dirty="0" smtClean="0"/>
          </a:p>
          <a:p>
            <a:endParaRPr lang="en-US" altLang="ja-JP" sz="2400" dirty="0"/>
          </a:p>
          <a:p>
            <a:endParaRPr kumimoji="1" lang="en-US" altLang="ja-JP" sz="2400" dirty="0" smtClean="0"/>
          </a:p>
          <a:p>
            <a:endParaRPr lang="en-US" altLang="ja-JP" sz="2400" dirty="0"/>
          </a:p>
          <a:p>
            <a:pPr marL="82296" indent="0">
              <a:buNone/>
            </a:pPr>
            <a:endParaRPr lang="en-US" altLang="zh-CN" sz="2400" dirty="0" smtClean="0"/>
          </a:p>
          <a:p>
            <a:pPr marL="82296" indent="0">
              <a:buNone/>
            </a:pPr>
            <a:endParaRPr lang="en-US" altLang="zh-CN" sz="2400" dirty="0"/>
          </a:p>
          <a:p>
            <a:pPr marL="82296" indent="0">
              <a:buNone/>
            </a:pPr>
            <a:endParaRPr lang="en-US" altLang="zh-CN" sz="2400" dirty="0" smtClean="0"/>
          </a:p>
          <a:p>
            <a:pPr marL="82296" indent="0">
              <a:buNone/>
            </a:pPr>
            <a:r>
              <a:rPr lang="zh-CN" altLang="en-US" sz="2400" dirty="0" smtClean="0"/>
              <a:t>动量对于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到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的总贡献大致为</a:t>
            </a:r>
            <a:endParaRPr lang="en-US" altLang="zh-CN" sz="2400" dirty="0" smtClean="0"/>
          </a:p>
          <a:p>
            <a:pPr marL="82296" indent="0">
              <a:buNone/>
            </a:pPr>
            <a:endParaRPr kumimoji="1" lang="en-US" altLang="ja-JP" sz="2400" dirty="0"/>
          </a:p>
          <a:p>
            <a:pPr marL="82296" indent="0">
              <a:buNone/>
            </a:pPr>
            <a:endParaRPr kumimoji="1" lang="en-US" altLang="ja-JP" sz="2400" dirty="0" smtClean="0"/>
          </a:p>
          <a:p>
            <a:pPr marL="82296" indent="0">
              <a:buNone/>
            </a:pPr>
            <a:endParaRPr lang="en-US" altLang="zh-CN" sz="2400" dirty="0" smtClean="0"/>
          </a:p>
          <a:p>
            <a:pPr marL="82296" indent="0">
              <a:buNone/>
            </a:pPr>
            <a:endParaRPr lang="en-US" altLang="zh-CN" sz="2400" dirty="0"/>
          </a:p>
          <a:p>
            <a:pPr marL="82296" indent="0">
              <a:buNone/>
            </a:pPr>
            <a:r>
              <a:rPr lang="zh-CN" altLang="en-US" sz="2400" dirty="0" smtClean="0"/>
              <a:t>默认值：</a:t>
            </a:r>
            <a:r>
              <a:rPr lang="en-US" altLang="zh-CN" sz="2400" dirty="0" smtClean="0"/>
              <a:t>0.9</a:t>
            </a:r>
            <a:endParaRPr kumimoji="1" lang="ja-JP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679563"/>
              </p:ext>
            </p:extLst>
          </p:nvPr>
        </p:nvGraphicFramePr>
        <p:xfrm>
          <a:off x="3733800" y="2287588"/>
          <a:ext cx="3324225" cy="190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9" name="数式" r:id="rId3" imgW="1828800" imgH="1180800" progId="Equation.3">
                  <p:embed/>
                </p:oleObj>
              </mc:Choice>
              <mc:Fallback>
                <p:oleObj name="数式" r:id="rId3" imgW="1828800" imgH="11808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287588"/>
                        <a:ext cx="3324225" cy="190341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523352"/>
              </p:ext>
            </p:extLst>
          </p:nvPr>
        </p:nvGraphicFramePr>
        <p:xfrm>
          <a:off x="3733800" y="4610100"/>
          <a:ext cx="28162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0" name="数式" r:id="rId5" imgW="1549080" imgH="685800" progId="Equation.3">
                  <p:embed/>
                </p:oleObj>
              </mc:Choice>
              <mc:Fallback>
                <p:oleObj name="数式" r:id="rId5" imgW="1549080" imgH="6858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610100"/>
                        <a:ext cx="2816225" cy="11049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73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自我介绍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r>
              <a:rPr kumimoji="1" lang="zh-CN" altLang="en-US" dirty="0" smtClean="0"/>
              <a:t>马力</a:t>
            </a:r>
            <a:endParaRPr kumimoji="1" lang="en-US" altLang="zh-CN" dirty="0" smtClean="0"/>
          </a:p>
          <a:p>
            <a:pPr marL="82296" indent="0">
              <a:buNone/>
            </a:pPr>
            <a:endParaRPr lang="en-US" altLang="zh-CN" dirty="0"/>
          </a:p>
          <a:p>
            <a:pPr marL="82296" indent="0">
              <a:buNone/>
            </a:pPr>
            <a:r>
              <a:rPr lang="zh-CN" altLang="en-US" dirty="0" smtClean="0"/>
              <a:t>中国科学技术大学研究生毕业</a:t>
            </a:r>
            <a:endParaRPr lang="en-US" altLang="zh-CN" dirty="0" smtClean="0"/>
          </a:p>
          <a:p>
            <a:pPr marL="82296" indent="0">
              <a:buNone/>
            </a:pPr>
            <a:r>
              <a:rPr lang="zh-CN" altLang="en-US" dirty="0" smtClean="0"/>
              <a:t>现供职于</a:t>
            </a:r>
            <a:r>
              <a:rPr lang="en-US" altLang="zh-CN" dirty="0" err="1" smtClean="0"/>
              <a:t>PanoTech</a:t>
            </a:r>
            <a:r>
              <a:rPr lang="zh-CN" altLang="en-US" dirty="0" smtClean="0"/>
              <a:t>公司</a:t>
            </a:r>
            <a:endParaRPr kumimoji="1" lang="en-US" altLang="zh-CN" dirty="0" smtClean="0"/>
          </a:p>
          <a:p>
            <a:pPr marL="82296" indent="0">
              <a:buNone/>
            </a:pPr>
            <a:endParaRPr lang="en-US" altLang="ja-JP" dirty="0"/>
          </a:p>
          <a:p>
            <a:pPr marL="82296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89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Momentum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49911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286000" y="4648200"/>
            <a:ext cx="4038600" cy="1524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797795"/>
              </p:ext>
            </p:extLst>
          </p:nvPr>
        </p:nvGraphicFramePr>
        <p:xfrm>
          <a:off x="5691187" y="5334000"/>
          <a:ext cx="18002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" name="数式" r:id="rId4" imgW="990360" imgH="228600" progId="Equation.3">
                  <p:embed/>
                </p:oleObj>
              </mc:Choice>
              <mc:Fallback>
                <p:oleObj name="数式" r:id="rId4" imgW="990360" imgH="228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187" y="5334000"/>
                        <a:ext cx="1800225" cy="36830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 flipH="1" flipV="1">
            <a:off x="4419600" y="4800600"/>
            <a:ext cx="12192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6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Momentum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SGD</a:t>
            </a:r>
            <a:r>
              <a:rPr kumimoji="1" lang="zh-CN" altLang="en-US" dirty="0" smtClean="0"/>
              <a:t>没有动量</a:t>
            </a:r>
            <a:endParaRPr kumimoji="1" lang="en-US" altLang="zh-CN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en-US" altLang="zh-CN" dirty="0" smtClean="0"/>
              <a:t>SGD</a:t>
            </a:r>
            <a:r>
              <a:rPr kumimoji="1" lang="zh-CN" altLang="en-US" dirty="0" smtClean="0"/>
              <a:t>有动量</a:t>
            </a:r>
            <a:endParaRPr kumimoji="1" lang="ja-JP" altLang="en-US" dirty="0"/>
          </a:p>
        </p:txBody>
      </p:sp>
      <p:pic>
        <p:nvPicPr>
          <p:cNvPr id="16388" name="Picture 4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4362449"/>
            <a:ext cx="3905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000249"/>
            <a:ext cx="3905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4572000" y="5410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椭圆 7"/>
          <p:cNvSpPr/>
          <p:nvPr/>
        </p:nvSpPr>
        <p:spPr>
          <a:xfrm>
            <a:off x="4529667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857688"/>
              </p:ext>
            </p:extLst>
          </p:nvPr>
        </p:nvGraphicFramePr>
        <p:xfrm>
          <a:off x="2125663" y="5811838"/>
          <a:ext cx="17049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数式" r:id="rId5" imgW="939600" imgH="457200" progId="Equation.3">
                  <p:embed/>
                </p:oleObj>
              </mc:Choice>
              <mc:Fallback>
                <p:oleObj name="数式" r:id="rId5" imgW="939600" imgH="4572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5811838"/>
                        <a:ext cx="1704975" cy="731837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箭头连接符 6"/>
          <p:cNvCxnSpPr>
            <a:endCxn id="4" idx="3"/>
          </p:cNvCxnSpPr>
          <p:nvPr/>
        </p:nvCxnSpPr>
        <p:spPr>
          <a:xfrm flipV="1">
            <a:off x="3810000" y="5475241"/>
            <a:ext cx="773159" cy="3159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4682067" y="25146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椭圆 12"/>
          <p:cNvSpPr/>
          <p:nvPr/>
        </p:nvSpPr>
        <p:spPr>
          <a:xfrm>
            <a:off x="4953000" y="48768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460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400" dirty="0" err="1">
                <a:latin typeface="HGP教科書体" panose="02020600000000000000" pitchFamily="18" charset="-128"/>
                <a:ea typeface="HGP教科書体" panose="02020600000000000000" pitchFamily="18" charset="-128"/>
              </a:rPr>
              <a:t>NesterovAG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Nesterov‘s</a:t>
            </a:r>
            <a:r>
              <a:rPr lang="en-US" altLang="ja-JP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 accelerated </a:t>
            </a:r>
            <a:r>
              <a:rPr lang="en-US" altLang="ja-JP" dirty="0" err="1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Gradien</a:t>
            </a:r>
            <a:r>
              <a:rPr lang="en-US" altLang="ja-JP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(NAG)</a:t>
            </a:r>
          </a:p>
          <a:p>
            <a:pPr marL="82296" indent="0">
              <a:buNone/>
            </a:pPr>
            <a:r>
              <a:rPr lang="en-US" altLang="ja-JP" sz="20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Momentum</a:t>
            </a:r>
            <a:r>
              <a:rPr lang="zh-CN" altLang="en-US" sz="20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中，</a:t>
            </a:r>
            <a:r>
              <a:rPr lang="ja-JP" altLang="en-US" sz="20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①</a:t>
            </a:r>
            <a:r>
              <a:rPr lang="zh-CN" altLang="en-US" sz="20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计算梯度</a:t>
            </a:r>
            <a:endParaRPr lang="en-US" altLang="zh-CN" sz="20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zh-CN" altLang="en-US" sz="20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                        </a:t>
            </a:r>
            <a:r>
              <a:rPr lang="ja-JP" altLang="en-US" sz="20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②</a:t>
            </a:r>
            <a:r>
              <a:rPr lang="zh-CN" altLang="en-US" sz="20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更新步伐</a:t>
            </a:r>
            <a:endParaRPr lang="en-US" altLang="zh-CN" sz="20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kumimoji="1" lang="zh-CN" altLang="en-US" sz="20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为什么不先更新，再计算梯度呢？</a:t>
            </a:r>
            <a:endParaRPr kumimoji="1" lang="en-US" altLang="zh-CN" sz="20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endParaRPr lang="en-US" altLang="ja-JP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endParaRPr kumimoji="1" lang="ja-JP" altLang="en-US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445988"/>
              </p:ext>
            </p:extLst>
          </p:nvPr>
        </p:nvGraphicFramePr>
        <p:xfrm>
          <a:off x="4953000" y="2438400"/>
          <a:ext cx="7366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" name="数式" r:id="rId3" imgW="406080" imgH="228600" progId="Equation.3">
                  <p:embed/>
                </p:oleObj>
              </mc:Choice>
              <mc:Fallback>
                <p:oleObj name="数式" r:id="rId3" imgW="406080" imgH="228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438400"/>
                        <a:ext cx="736600" cy="366712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2" name="Picture 4" descr="Nesterov Moment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581400"/>
            <a:ext cx="6788499" cy="208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 err="1">
                <a:latin typeface="HGP教科書体" panose="02020600000000000000" pitchFamily="18" charset="-128"/>
                <a:ea typeface="HGP教科書体" panose="02020600000000000000" pitchFamily="18" charset="-128"/>
              </a:rPr>
              <a:t>NesterovAG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>
                <a:latin typeface="STZhongsong" panose="02010600040101010101" pitchFamily="2" charset="-122"/>
                <a:ea typeface="STZhongsong" panose="02010600040101010101" pitchFamily="2" charset="-122"/>
              </a:rPr>
              <a:t>NesterovAG</a:t>
            </a:r>
            <a:r>
              <a:rPr lang="zh-CN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公式</a:t>
            </a:r>
            <a:endParaRPr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zh-CN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核心思想就是利用</a:t>
            </a:r>
            <a:r>
              <a:rPr lang="en-US" altLang="zh-CN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Momentum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预测下一步的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梯度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zh-CN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最大优点：可以加速多种算法</a:t>
            </a:r>
            <a:endParaRPr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zh-CN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kumimoji="1"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ja-JP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kumimoji="1" lang="ja-JP" altLang="en-US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38362"/>
              </p:ext>
            </p:extLst>
          </p:nvPr>
        </p:nvGraphicFramePr>
        <p:xfrm>
          <a:off x="3048000" y="2057400"/>
          <a:ext cx="30416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" name="数式" r:id="rId3" imgW="1676160" imgH="457200" progId="Equation.3">
                  <p:embed/>
                </p:oleObj>
              </mc:Choice>
              <mc:Fallback>
                <p:oleObj name="数式" r:id="rId3" imgW="1676160" imgH="4572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057400"/>
                        <a:ext cx="3041650" cy="731838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40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400" dirty="0" err="1">
                <a:latin typeface="HGP教科書体" panose="02020600000000000000" pitchFamily="18" charset="-128"/>
                <a:ea typeface="HGP教科書体" panose="02020600000000000000" pitchFamily="18" charset="-128"/>
              </a:rPr>
              <a:t>NesterovAG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52863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514600" y="4953000"/>
            <a:ext cx="4038600" cy="83396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4648200" y="5786967"/>
            <a:ext cx="1219200" cy="26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375381"/>
              </p:ext>
            </p:extLst>
          </p:nvPr>
        </p:nvGraphicFramePr>
        <p:xfrm>
          <a:off x="5892800" y="5920317"/>
          <a:ext cx="30416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0" name="数式" r:id="rId4" imgW="1676160" imgH="457200" progId="Equation.3">
                  <p:embed/>
                </p:oleObj>
              </mc:Choice>
              <mc:Fallback>
                <p:oleObj name="数式" r:id="rId4" imgW="1676160" imgH="4572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2800" y="5920317"/>
                        <a:ext cx="3041650" cy="731838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080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Adagrad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 smtClean="0"/>
              <a:t>着眼于学习系数</a:t>
            </a:r>
            <a:endParaRPr kumimoji="1" lang="en-US" altLang="zh-CN" sz="2000" dirty="0" smtClean="0"/>
          </a:p>
          <a:p>
            <a:pPr marL="82296" indent="0">
              <a:buNone/>
            </a:pPr>
            <a:r>
              <a:rPr lang="en-US" altLang="zh-CN" sz="2000" dirty="0" smtClean="0"/>
              <a:t>	</a:t>
            </a:r>
            <a:r>
              <a:rPr lang="zh-CN" altLang="en-US" sz="2000" dirty="0" smtClean="0"/>
              <a:t>学习系数太小</a:t>
            </a:r>
            <a:r>
              <a:rPr lang="ja-JP" altLang="en-US" sz="2000" dirty="0" smtClean="0"/>
              <a:t>⇒</a:t>
            </a:r>
            <a:r>
              <a:rPr lang="zh-CN" altLang="en-US" sz="2000" dirty="0" smtClean="0"/>
              <a:t>收敛速度慢</a:t>
            </a:r>
            <a:endParaRPr lang="en-US" altLang="zh-CN" sz="2000" dirty="0" smtClean="0"/>
          </a:p>
          <a:p>
            <a:pPr marL="82296" indent="0">
              <a:buNone/>
            </a:pPr>
            <a:r>
              <a:rPr kumimoji="1" lang="en-US" altLang="zh-CN" sz="2000" dirty="0" smtClean="0"/>
              <a:t>	</a:t>
            </a:r>
            <a:r>
              <a:rPr kumimoji="1" lang="zh-CN" altLang="en-US" sz="2000" dirty="0" smtClean="0"/>
              <a:t>学习系数太大</a:t>
            </a:r>
            <a:r>
              <a:rPr kumimoji="1" lang="ja-JP" altLang="en-US" sz="2000" dirty="0" smtClean="0"/>
              <a:t>⇒</a:t>
            </a:r>
            <a:r>
              <a:rPr lang="zh-CN" altLang="en-US" sz="2000" dirty="0"/>
              <a:t>不</a:t>
            </a:r>
            <a:r>
              <a:rPr lang="zh-CN" altLang="en-US" sz="2000" dirty="0" smtClean="0"/>
              <a:t>收敛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kumimoji="1" lang="zh-CN" altLang="en-US" sz="2000" dirty="0"/>
              <a:t>学习</a:t>
            </a:r>
            <a:r>
              <a:rPr kumimoji="1" lang="zh-CN" altLang="en-US" sz="2000" dirty="0" smtClean="0"/>
              <a:t>率自动调整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learning rate decay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82296" indent="0">
              <a:buNone/>
            </a:pPr>
            <a:r>
              <a:rPr lang="en-US" altLang="zh-CN" sz="2000" dirty="0"/>
              <a:t>	</a:t>
            </a:r>
            <a:r>
              <a:rPr lang="zh-CN" altLang="en-US" sz="2000" dirty="0" smtClean="0"/>
              <a:t>目标：随着学习进行，学习系数逐渐变小</a:t>
            </a:r>
            <a:endParaRPr lang="en-US" altLang="zh-CN" sz="2000" dirty="0" smtClean="0"/>
          </a:p>
          <a:p>
            <a:pPr marL="82296" indent="0">
              <a:buNone/>
            </a:pPr>
            <a:r>
              <a:rPr kumimoji="1" lang="en-US" altLang="zh-CN" sz="2000" dirty="0" smtClean="0"/>
              <a:t>	</a:t>
            </a:r>
            <a:r>
              <a:rPr kumimoji="1" lang="zh-CN" altLang="en-US" sz="2000" dirty="0" smtClean="0"/>
              <a:t>实现：记录所有过去梯度的平方</a:t>
            </a:r>
            <a:endParaRPr kumimoji="1" lang="en-US" altLang="zh-CN" sz="2000" dirty="0" smtClean="0"/>
          </a:p>
          <a:p>
            <a:pPr marL="82296" indent="0">
              <a:buNone/>
            </a:pPr>
            <a:endParaRPr lang="en-US" altLang="zh-CN" sz="2000" dirty="0"/>
          </a:p>
          <a:p>
            <a:pPr marL="82296" indent="0">
              <a:buNone/>
            </a:pPr>
            <a:endParaRPr kumimoji="1" lang="en-US" altLang="zh-CN" sz="2000" dirty="0" smtClean="0"/>
          </a:p>
          <a:p>
            <a:pPr marL="82296" indent="0">
              <a:buNone/>
            </a:pPr>
            <a:endParaRPr lang="en-US" altLang="zh-CN" sz="2000" dirty="0"/>
          </a:p>
          <a:p>
            <a:pPr marL="82296" indent="0">
              <a:buNone/>
            </a:pPr>
            <a:endParaRPr kumimoji="1" lang="en-US" altLang="zh-CN" sz="2000" dirty="0" smtClean="0"/>
          </a:p>
          <a:p>
            <a:pPr marL="82296" indent="0">
              <a:buNone/>
            </a:pPr>
            <a:r>
              <a:rPr lang="zh-CN" altLang="en-US" sz="2000" dirty="0" smtClean="0"/>
              <a:t>其中   是平滑项，防止除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操作，一般取值</a:t>
            </a:r>
            <a:endParaRPr lang="en-US" altLang="zh-CN" sz="2000" dirty="0" smtClean="0"/>
          </a:p>
          <a:p>
            <a:pPr marL="82296" indent="0">
              <a:buNone/>
            </a:pPr>
            <a:endParaRPr kumimoji="1" lang="en-US" altLang="zh-CN" sz="2000" dirty="0" smtClean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563336"/>
              </p:ext>
            </p:extLst>
          </p:nvPr>
        </p:nvGraphicFramePr>
        <p:xfrm>
          <a:off x="2590800" y="3733800"/>
          <a:ext cx="24479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3" name="数式" r:id="rId3" imgW="1346040" imgH="838080" progId="Equation.3">
                  <p:embed/>
                </p:oleObj>
              </mc:Choice>
              <mc:Fallback>
                <p:oleObj name="数式" r:id="rId3" imgW="1346040" imgH="83808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733800"/>
                        <a:ext cx="2447925" cy="13509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485378"/>
              </p:ext>
            </p:extLst>
          </p:nvPr>
        </p:nvGraphicFramePr>
        <p:xfrm>
          <a:off x="2132013" y="5334000"/>
          <a:ext cx="23018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4" name="数式" r:id="rId5" imgW="126720" imgH="139680" progId="Equation.3">
                  <p:embed/>
                </p:oleObj>
              </mc:Choice>
              <mc:Fallback>
                <p:oleObj name="数式" r:id="rId5" imgW="126720" imgH="13968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2013" y="5334000"/>
                        <a:ext cx="230187" cy="22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163028"/>
              </p:ext>
            </p:extLst>
          </p:nvPr>
        </p:nvGraphicFramePr>
        <p:xfrm>
          <a:off x="2452688" y="5791200"/>
          <a:ext cx="260191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5" name="数式" r:id="rId7" imgW="1434960" imgH="228600" progId="Equation.3">
                  <p:embed/>
                </p:oleObj>
              </mc:Choice>
              <mc:Fallback>
                <p:oleObj name="数式" r:id="rId7" imgW="1434960" imgH="228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5791200"/>
                        <a:ext cx="2601912" cy="3651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2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AdaGrad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思路基本是借鉴</a:t>
            </a:r>
            <a:r>
              <a:rPr lang="en-US" altLang="ja-JP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L2 </a:t>
            </a:r>
            <a:r>
              <a:rPr lang="en-US" altLang="ja-JP" sz="24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Regularizer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，不过此时调节的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不是</a:t>
            </a:r>
            <a:r>
              <a:rPr lang="en-US" altLang="ja-JP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W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，而是</a:t>
            </a:r>
            <a:r>
              <a:rPr lang="en-US" altLang="ja-JP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Gradient</a:t>
            </a:r>
          </a:p>
          <a:p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激励阶段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en-US" altLang="ja-JP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★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训练前期，梯度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较小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en-US" altLang="ja-JP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en-US" altLang="ja-JP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使得</a:t>
            </a:r>
            <a:r>
              <a:rPr lang="en-US" altLang="ja-JP" sz="24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Regularizer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项很大，放大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梯度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惩罚阶段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en-US" altLang="ja-JP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★训练后期，梯度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较大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en-US" altLang="ja-JP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en-US" altLang="ja-JP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使得</a:t>
            </a:r>
            <a:r>
              <a:rPr lang="en-US" altLang="ja-JP" sz="24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Regularizer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项很小，缩小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梯度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8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优点</a:t>
            </a:r>
            <a:r>
              <a:rPr lang="zh-CN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en-US" altLang="zh-CN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zh-CN" altLang="en-US" sz="2400" dirty="0"/>
              <a:t> ★</a:t>
            </a:r>
            <a:r>
              <a:rPr lang="zh-CN" altLang="en-US" sz="2400" dirty="0" smtClean="0"/>
              <a:t>不需要学习</a:t>
            </a:r>
            <a:r>
              <a:rPr lang="zh-CN" altLang="en-US" sz="2400" dirty="0"/>
              <a:t>率</a:t>
            </a:r>
            <a:r>
              <a:rPr lang="zh-CN" altLang="en-US" sz="2400" dirty="0" smtClean="0"/>
              <a:t>手工调节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en-US" altLang="ja-JP" sz="2400" dirty="0" smtClean="0"/>
              <a:t>	</a:t>
            </a:r>
            <a:r>
              <a:rPr lang="zh-CN" altLang="en-US" sz="2400" dirty="0"/>
              <a:t> ★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有利于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解决</a:t>
            </a:r>
            <a:r>
              <a:rPr lang="en-US" altLang="ja-JP" sz="2400" dirty="0"/>
              <a:t>Gradient Vanish/</a:t>
            </a:r>
            <a:r>
              <a:rPr lang="en-US" altLang="ja-JP" sz="2400" dirty="0" err="1"/>
              <a:t>Expoloding</a:t>
            </a:r>
            <a:r>
              <a:rPr lang="ja-JP" altLang="en-US" sz="2400" dirty="0" smtClean="0"/>
              <a:t>问题</a:t>
            </a:r>
            <a:endParaRPr lang="en-US" altLang="ja-JP" sz="2400" dirty="0" smtClean="0"/>
          </a:p>
          <a:p>
            <a:pPr marL="82296" indent="0">
              <a:buNone/>
            </a:pPr>
            <a:endParaRPr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缺陷</a:t>
            </a:r>
            <a:endParaRPr lang="en-US" altLang="zh-CN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en-US" altLang="zh-CN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	</a:t>
            </a:r>
            <a:r>
              <a:rPr lang="zh-CN" altLang="en-US" sz="2400" dirty="0" smtClean="0"/>
              <a:t>★</a:t>
            </a:r>
            <a:r>
              <a:rPr lang="zh-CN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仍然需要一个全局学习率</a:t>
            </a:r>
            <a:endParaRPr lang="en-US" altLang="zh-CN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en-US" altLang="zh-CN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zh-CN" altLang="en-US" sz="2400" dirty="0"/>
              <a:t>★初始化</a:t>
            </a:r>
            <a:r>
              <a:rPr lang="en-US" altLang="zh-CN" sz="2400" dirty="0"/>
              <a:t>W</a:t>
            </a:r>
            <a:r>
              <a:rPr lang="zh-CN" altLang="en-US" sz="2400" dirty="0"/>
              <a:t>影响初始化</a:t>
            </a:r>
            <a:r>
              <a:rPr lang="zh-CN" altLang="en-US" sz="2400" dirty="0" smtClean="0"/>
              <a:t>梯度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初始化</a:t>
            </a:r>
            <a:r>
              <a:rPr lang="en-US" altLang="zh-CN" sz="2400" dirty="0"/>
              <a:t>W</a:t>
            </a:r>
            <a:r>
              <a:rPr lang="zh-CN" altLang="en-US" sz="2400" dirty="0"/>
              <a:t>过</a:t>
            </a:r>
            <a:r>
              <a:rPr lang="zh-CN" altLang="en-US" sz="2400" dirty="0" smtClean="0"/>
              <a:t>大</a:t>
            </a:r>
            <a:r>
              <a:rPr lang="ja-JP" altLang="en-US" sz="2400" dirty="0" smtClean="0"/>
              <a:t>⇒</a:t>
            </a:r>
            <a:r>
              <a:rPr lang="zh-CN" altLang="en-US" sz="2400" dirty="0" smtClean="0"/>
              <a:t>初始梯度惩罚小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en-US" altLang="zh-CN" sz="2400" dirty="0" smtClean="0"/>
              <a:t>	</a:t>
            </a:r>
            <a:r>
              <a:rPr lang="zh-CN" altLang="en-US" sz="2400" dirty="0" smtClean="0"/>
              <a:t>★训练中后期，累加梯度平方和渐大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en-US" altLang="ja-JP" sz="2400" dirty="0"/>
              <a:t>	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⇒</a:t>
            </a:r>
            <a:r>
              <a:rPr lang="zh-CN" altLang="en-US" sz="2400" dirty="0" smtClean="0"/>
              <a:t>梯度消失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en-US" altLang="zh-CN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		</a:t>
            </a:r>
            <a:r>
              <a:rPr lang="ja-JP" altLang="en-US" sz="2400" dirty="0" smtClean="0"/>
              <a:t>⇒</a:t>
            </a:r>
            <a:r>
              <a:rPr lang="zh-CN" altLang="en-US" sz="2400" dirty="0" smtClean="0"/>
              <a:t>学到更多知识能力递减</a:t>
            </a:r>
            <a:endParaRPr lang="en-US" altLang="zh-CN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81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Adagrad</a:t>
            </a:r>
            <a:endParaRPr kumimoji="1" lang="ja-JP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64733"/>
            <a:ext cx="5505450" cy="34385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277533" y="4343400"/>
            <a:ext cx="2446867" cy="2286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接箭头连接符 6"/>
          <p:cNvCxnSpPr>
            <a:endCxn id="5" idx="0"/>
          </p:cNvCxnSpPr>
          <p:nvPr/>
        </p:nvCxnSpPr>
        <p:spPr>
          <a:xfrm flipH="1">
            <a:off x="3500967" y="3581400"/>
            <a:ext cx="1909233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内容占位符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854639"/>
              </p:ext>
            </p:extLst>
          </p:nvPr>
        </p:nvGraphicFramePr>
        <p:xfrm>
          <a:off x="5427663" y="3340100"/>
          <a:ext cx="13462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" name="数式" r:id="rId4" imgW="1307880" imgH="393480" progId="Equation.3">
                  <p:embed/>
                </p:oleObj>
              </mc:Choice>
              <mc:Fallback>
                <p:oleObj name="数式" r:id="rId4" imgW="1307880" imgH="39348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663" y="3340100"/>
                        <a:ext cx="1346200" cy="404813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2277533" y="4572000"/>
            <a:ext cx="4275667" cy="2286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202253"/>
              </p:ext>
            </p:extLst>
          </p:nvPr>
        </p:nvGraphicFramePr>
        <p:xfrm>
          <a:off x="5410200" y="5518150"/>
          <a:ext cx="2447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5" name="数式" r:id="rId6" imgW="1346040" imgH="419040" progId="Equation.3">
                  <p:embed/>
                </p:oleObj>
              </mc:Choice>
              <mc:Fallback>
                <p:oleObj name="数式" r:id="rId6" imgW="1346040" imgH="41904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518150"/>
                        <a:ext cx="2447925" cy="676275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/>
          <p:cNvCxnSpPr>
            <a:stCxn id="9" idx="1"/>
            <a:endCxn id="10" idx="2"/>
          </p:cNvCxnSpPr>
          <p:nvPr/>
        </p:nvCxnSpPr>
        <p:spPr>
          <a:xfrm flipH="1" flipV="1">
            <a:off x="4415367" y="4800600"/>
            <a:ext cx="994833" cy="10564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Adadelta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Adagrad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梯度平方和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en-US" altLang="ja-JP" sz="2400" dirty="0"/>
              <a:t>	</a:t>
            </a:r>
            <a:r>
              <a:rPr lang="en-US" altLang="ja-JP" sz="2400" dirty="0" smtClean="0"/>
              <a:t>	</a:t>
            </a:r>
            <a:r>
              <a:rPr lang="ja-JP" altLang="en-US" sz="2400" dirty="0" smtClean="0"/>
              <a:t>⇒</a:t>
            </a:r>
            <a:r>
              <a:rPr lang="zh-CN" altLang="en-US" sz="2400" dirty="0" smtClean="0"/>
              <a:t>历史</a:t>
            </a:r>
            <a:r>
              <a:rPr lang="zh-CN" altLang="en-US" sz="2400" dirty="0"/>
              <a:t>梯度平方的衰减</a:t>
            </a:r>
            <a:r>
              <a:rPr lang="zh-CN" altLang="en-US" sz="2400" dirty="0" smtClean="0"/>
              <a:t>平均值</a:t>
            </a:r>
            <a:endParaRPr lang="en-US" altLang="zh-CN" sz="2400" dirty="0" smtClean="0"/>
          </a:p>
          <a:p>
            <a:pPr marL="82296" indent="0">
              <a:buNone/>
            </a:pPr>
            <a:endParaRPr kumimoji="1" lang="en-US" altLang="ja-JP" sz="2400" dirty="0"/>
          </a:p>
          <a:p>
            <a:pPr marL="82296" indent="0">
              <a:buNone/>
            </a:pPr>
            <a:r>
              <a:rPr lang="zh-CN" altLang="en-US" sz="2400" dirty="0" smtClean="0"/>
              <a:t>动态平均值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zh-CN" altLang="en-US" sz="2400" dirty="0" smtClean="0"/>
              <a:t>仅仅</a:t>
            </a:r>
            <a:r>
              <a:rPr lang="zh-CN" altLang="en-US" sz="2400" dirty="0"/>
              <a:t>取决于当前的梯度值与上一时刻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平均值</a:t>
            </a:r>
            <a:endParaRPr lang="en-US" altLang="zh-CN" sz="2400" dirty="0" smtClean="0"/>
          </a:p>
          <a:p>
            <a:pPr marL="82296" indent="0">
              <a:buNone/>
            </a:pPr>
            <a:r>
              <a:rPr kumimoji="1" lang="en-US" altLang="ja-JP" sz="2400" dirty="0"/>
              <a:t> </a:t>
            </a:r>
            <a:r>
              <a:rPr kumimoji="1" lang="en-US" altLang="ja-JP" sz="2400" dirty="0" smtClean="0"/>
              <a:t> </a:t>
            </a:r>
          </a:p>
          <a:p>
            <a:pPr marL="82296" indent="0">
              <a:buNone/>
            </a:pPr>
            <a:endParaRPr lang="en-US" altLang="ja-JP" sz="2400" dirty="0" smtClean="0"/>
          </a:p>
          <a:p>
            <a:pPr marL="82296" indent="0">
              <a:buNone/>
            </a:pPr>
            <a:endParaRPr lang="en-US" altLang="ja-JP" sz="2400" dirty="0"/>
          </a:p>
          <a:p>
            <a:pPr marL="82296" indent="0">
              <a:buNone/>
            </a:pPr>
            <a:endParaRPr lang="en-US" altLang="ja-JP" sz="2400" dirty="0" smtClean="0"/>
          </a:p>
          <a:p>
            <a:pPr marL="82296" indent="0">
              <a:buNone/>
            </a:pPr>
            <a:r>
              <a:rPr lang="zh-CN" altLang="en-US" sz="2400" dirty="0"/>
              <a:t>其中</a:t>
            </a:r>
            <a:endParaRPr lang="en-US" altLang="ja-JP" sz="2400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854641"/>
              </p:ext>
            </p:extLst>
          </p:nvPr>
        </p:nvGraphicFramePr>
        <p:xfrm>
          <a:off x="3276600" y="2819400"/>
          <a:ext cx="8064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8" name="数式" r:id="rId3" imgW="444240" imgH="241200" progId="Equation.3">
                  <p:embed/>
                </p:oleObj>
              </mc:Choice>
              <mc:Fallback>
                <p:oleObj name="数式" r:id="rId3" imgW="444240" imgH="2412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819400"/>
                        <a:ext cx="8064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539526"/>
              </p:ext>
            </p:extLst>
          </p:nvPr>
        </p:nvGraphicFramePr>
        <p:xfrm>
          <a:off x="2667000" y="3810000"/>
          <a:ext cx="32956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9" name="数式" r:id="rId5" imgW="1815840" imgH="241200" progId="Equation.3">
                  <p:embed/>
                </p:oleObj>
              </mc:Choice>
              <mc:Fallback>
                <p:oleObj name="数式" r:id="rId5" imgW="1815840" imgH="2412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810000"/>
                        <a:ext cx="3295650" cy="3857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流程图: 过程 6"/>
          <p:cNvSpPr/>
          <p:nvPr/>
        </p:nvSpPr>
        <p:spPr>
          <a:xfrm>
            <a:off x="3733800" y="3810000"/>
            <a:ext cx="114300" cy="381000"/>
          </a:xfrm>
          <a:prstGeom prst="flowChartProcess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线形标注 2 7"/>
          <p:cNvSpPr/>
          <p:nvPr/>
        </p:nvSpPr>
        <p:spPr>
          <a:xfrm>
            <a:off x="2286000" y="4648200"/>
            <a:ext cx="1143000" cy="685800"/>
          </a:xfrm>
          <a:prstGeom prst="borderCallout2">
            <a:avLst>
              <a:gd name="adj1" fmla="val -7176"/>
              <a:gd name="adj2" fmla="val 86482"/>
              <a:gd name="adj3" fmla="val -40509"/>
              <a:gd name="adj4" fmla="val 99629"/>
              <a:gd name="adj5" fmla="val -81327"/>
              <a:gd name="adj6" fmla="val 126666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动量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48100" y="3810000"/>
            <a:ext cx="876300" cy="381000"/>
          </a:xfrm>
          <a:prstGeom prst="rect">
            <a:avLst/>
          </a:prstGeom>
          <a:noFill/>
          <a:ln w="31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线形标注 2 9"/>
          <p:cNvSpPr/>
          <p:nvPr/>
        </p:nvSpPr>
        <p:spPr>
          <a:xfrm>
            <a:off x="4286250" y="4648200"/>
            <a:ext cx="1143000" cy="685800"/>
          </a:xfrm>
          <a:prstGeom prst="borderCallout2">
            <a:avLst>
              <a:gd name="adj1" fmla="val -1003"/>
              <a:gd name="adj2" fmla="val 22038"/>
              <a:gd name="adj3" fmla="val -34336"/>
              <a:gd name="adj4" fmla="val 3333"/>
              <a:gd name="adj5" fmla="val -66512"/>
              <a:gd name="adj6" fmla="val -1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上次动态</a:t>
            </a:r>
            <a:r>
              <a:rPr lang="zh-CN" altLang="en-US" dirty="0">
                <a:solidFill>
                  <a:sysClr val="windowText" lastClr="000000"/>
                </a:solidFill>
              </a:rPr>
              <a:t>平均值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38800" y="3818467"/>
            <a:ext cx="304800" cy="381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线形标注 2 11"/>
          <p:cNvSpPr/>
          <p:nvPr/>
        </p:nvSpPr>
        <p:spPr>
          <a:xfrm>
            <a:off x="5943600" y="4648200"/>
            <a:ext cx="1143000" cy="685800"/>
          </a:xfrm>
          <a:prstGeom prst="borderCallout2">
            <a:avLst>
              <a:gd name="adj1" fmla="val -3472"/>
              <a:gd name="adj2" fmla="val 14630"/>
              <a:gd name="adj3" fmla="val -29398"/>
              <a:gd name="adj4" fmla="val -371"/>
              <a:gd name="adj5" fmla="val -61574"/>
              <a:gd name="adj6" fmla="val -8890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ysClr val="windowText" lastClr="000000"/>
                </a:solidFill>
              </a:rPr>
              <a:t>当前梯度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645155"/>
              </p:ext>
            </p:extLst>
          </p:nvPr>
        </p:nvGraphicFramePr>
        <p:xfrm>
          <a:off x="2514600" y="5638800"/>
          <a:ext cx="106203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0" name="数式" r:id="rId7" imgW="583920" imgH="393480" progId="Equation.3">
                  <p:embed/>
                </p:oleObj>
              </mc:Choice>
              <mc:Fallback>
                <p:oleObj name="数式" r:id="rId7" imgW="583920" imgH="39348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638800"/>
                        <a:ext cx="1062038" cy="636588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85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讲座介绍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第一讲 机器学习概述</a:t>
            </a:r>
            <a:endParaRPr kumimoji="1" lang="en-US" altLang="zh-CN" dirty="0" smtClean="0"/>
          </a:p>
          <a:p>
            <a:r>
              <a:rPr lang="zh-CN" altLang="en-US" dirty="0"/>
              <a:t>预备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基础</a:t>
            </a:r>
            <a:endParaRPr lang="en-US" altLang="zh-CN" dirty="0" smtClean="0"/>
          </a:p>
          <a:p>
            <a:r>
              <a:rPr kumimoji="1" lang="zh-CN" altLang="en-US" dirty="0"/>
              <a:t>第二</a:t>
            </a:r>
            <a:r>
              <a:rPr kumimoji="1" lang="zh-CN" altLang="en-US" dirty="0" smtClean="0"/>
              <a:t>讲 感知机和</a:t>
            </a:r>
            <a:r>
              <a:rPr kumimoji="1" lang="en-US" altLang="zh-CN" dirty="0" smtClean="0"/>
              <a:t>SVM</a:t>
            </a:r>
          </a:p>
          <a:p>
            <a:r>
              <a:rPr lang="zh-CN" altLang="en-US" dirty="0"/>
              <a:t>第三</a:t>
            </a:r>
            <a:r>
              <a:rPr lang="zh-CN" altLang="en-US" dirty="0" smtClean="0"/>
              <a:t>讲 神经网络</a:t>
            </a:r>
            <a:endParaRPr lang="en-US" altLang="zh-CN" dirty="0" smtClean="0"/>
          </a:p>
          <a:p>
            <a:r>
              <a:rPr kumimoji="1" lang="zh-CN" altLang="en-US" dirty="0"/>
              <a:t>第四</a:t>
            </a:r>
            <a:r>
              <a:rPr kumimoji="1" lang="zh-CN" altLang="en-US" dirty="0" smtClean="0"/>
              <a:t>讲 神经网络优化</a:t>
            </a:r>
            <a:endParaRPr kumimoji="1" lang="en-US" altLang="zh-CN" dirty="0" smtClean="0"/>
          </a:p>
          <a:p>
            <a:r>
              <a:rPr lang="zh-CN" altLang="en-US" dirty="0"/>
              <a:t>第五</a:t>
            </a:r>
            <a:r>
              <a:rPr lang="zh-CN" altLang="en-US" dirty="0" smtClean="0"/>
              <a:t>讲 神经网络应用实例（搜索引擎）</a:t>
            </a:r>
            <a:endParaRPr lang="en-US" altLang="zh-CN" dirty="0" smtClean="0"/>
          </a:p>
          <a:p>
            <a:r>
              <a:rPr kumimoji="1" lang="zh-CN" altLang="en-US" dirty="0"/>
              <a:t>第六</a:t>
            </a:r>
            <a:r>
              <a:rPr kumimoji="1" lang="zh-CN" altLang="en-US" dirty="0" smtClean="0"/>
              <a:t>讲 深度学习初探</a:t>
            </a:r>
            <a:endParaRPr kumimoji="1" lang="ja-JP" altLang="en-US" dirty="0"/>
          </a:p>
        </p:txBody>
      </p:sp>
      <p:sp>
        <p:nvSpPr>
          <p:cNvPr id="4" name="Footer Placeholder 4"/>
          <p:cNvSpPr>
            <a:spLocks noGrp="1"/>
          </p:cNvSpPr>
          <p:nvPr/>
        </p:nvSpPr>
        <p:spPr bwMode="auto">
          <a:xfrm>
            <a:off x="-76200" y="6400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Times New Roman" pitchFamily="1" charset="0"/>
              </a:rPr>
              <a:t>Pano-Tech.com</a:t>
            </a:r>
          </a:p>
        </p:txBody>
      </p:sp>
    </p:spTree>
    <p:extLst>
      <p:ext uri="{BB962C8B-B14F-4D97-AF65-F5344CB8AC3E}">
        <p14:creationId xmlns:p14="http://schemas.microsoft.com/office/powerpoint/2010/main" val="55305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Adadelta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Adagrad</a:t>
            </a:r>
            <a:endParaRPr lang="en-US" altLang="zh-CN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lang="en-US" altLang="zh-CN" dirty="0" err="1" smtClean="0"/>
              <a:t>Adadelta</a:t>
            </a:r>
            <a:endParaRPr lang="en-US" altLang="zh-CN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endParaRPr kumimoji="1" lang="en-US" altLang="ja-JP" dirty="0"/>
          </a:p>
          <a:p>
            <a:pPr marL="82296" indent="0">
              <a:buNone/>
            </a:pPr>
            <a:r>
              <a:rPr kumimoji="1" lang="en-US" altLang="ja-JP" dirty="0" smtClean="0"/>
              <a:t> </a:t>
            </a:r>
            <a:r>
              <a:rPr kumimoji="1" lang="en-US" altLang="zh-CN" dirty="0" smtClean="0"/>
              <a:t>RMS</a:t>
            </a:r>
            <a:r>
              <a:rPr kumimoji="1" lang="zh-CN" altLang="en-US" dirty="0" smtClean="0"/>
              <a:t>定义：</a:t>
            </a:r>
            <a:endParaRPr kumimoji="1" lang="ja-JP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379919"/>
              </p:ext>
            </p:extLst>
          </p:nvPr>
        </p:nvGraphicFramePr>
        <p:xfrm>
          <a:off x="2667000" y="2133600"/>
          <a:ext cx="24479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0" name="数式" r:id="rId3" imgW="1346040" imgH="419040" progId="Equation.3">
                  <p:embed/>
                </p:oleObj>
              </mc:Choice>
              <mc:Fallback>
                <p:oleObj name="数式" r:id="rId3" imgW="1346040" imgH="41904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133600"/>
                        <a:ext cx="2447925" cy="676275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下箭头 4"/>
          <p:cNvSpPr/>
          <p:nvPr/>
        </p:nvSpPr>
        <p:spPr>
          <a:xfrm>
            <a:off x="3505200" y="2895600"/>
            <a:ext cx="990600" cy="838200"/>
          </a:xfrm>
          <a:prstGeom prst="downArrow">
            <a:avLst/>
          </a:prstGeom>
          <a:solidFill>
            <a:srgbClr val="92D050"/>
          </a:solidFill>
          <a:ln>
            <a:noFill/>
          </a:ln>
          <a:effectLst>
            <a:reflection stA="80000" dist="812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109877"/>
              </p:ext>
            </p:extLst>
          </p:nvPr>
        </p:nvGraphicFramePr>
        <p:xfrm>
          <a:off x="2667000" y="3736975"/>
          <a:ext cx="30480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" name="数式" r:id="rId5" imgW="1676160" imgH="469800" progId="Equation.3">
                  <p:embed/>
                </p:oleObj>
              </mc:Choice>
              <mc:Fallback>
                <p:oleObj name="数式" r:id="rId5" imgW="1676160" imgH="4698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736975"/>
                        <a:ext cx="3048000" cy="758825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/>
          <p:cNvSpPr/>
          <p:nvPr/>
        </p:nvSpPr>
        <p:spPr>
          <a:xfrm>
            <a:off x="3733800" y="4038600"/>
            <a:ext cx="1524000" cy="457200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线形标注 2 7"/>
          <p:cNvSpPr/>
          <p:nvPr/>
        </p:nvSpPr>
        <p:spPr>
          <a:xfrm>
            <a:off x="6705600" y="4572000"/>
            <a:ext cx="2286000" cy="990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415"/>
              <a:gd name="adj6" fmla="val -68889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ysClr val="windowText" lastClr="000000"/>
                </a:solidFill>
              </a:rPr>
              <a:t>RMS</a:t>
            </a:r>
            <a:r>
              <a:rPr lang="zh-CN" altLang="en-US" dirty="0" smtClean="0">
                <a:solidFill>
                  <a:sysClr val="windowText" lastClr="000000"/>
                </a:solidFill>
              </a:rPr>
              <a:t>：</a:t>
            </a:r>
            <a:r>
              <a:rPr lang="zh-CN" altLang="en-US" dirty="0">
                <a:solidFill>
                  <a:sysClr val="windowText" lastClr="000000"/>
                </a:solidFill>
              </a:rPr>
              <a:t>梯度的均方根误差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5248"/>
              </p:ext>
            </p:extLst>
          </p:nvPr>
        </p:nvGraphicFramePr>
        <p:xfrm>
          <a:off x="3581400" y="5791200"/>
          <a:ext cx="27019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" name="数式" r:id="rId7" imgW="1485720" imgH="291960" progId="Equation.3">
                  <p:embed/>
                </p:oleObj>
              </mc:Choice>
              <mc:Fallback>
                <p:oleObj name="数式" r:id="rId7" imgW="1485720" imgH="29196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791200"/>
                        <a:ext cx="2701925" cy="471488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76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Adadelta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  有了</a:t>
            </a:r>
            <a:r>
              <a:rPr kumimoji="1" lang="en-US" altLang="zh-CN" dirty="0" err="1" smtClean="0"/>
              <a:t>Adagrad</a:t>
            </a:r>
            <a:r>
              <a:rPr kumimoji="1" lang="zh-CN" altLang="en-US" dirty="0" smtClean="0"/>
              <a:t>的改进版</a:t>
            </a:r>
            <a:endParaRPr kumimoji="1" lang="en-US" altLang="zh-CN" dirty="0" smtClean="0"/>
          </a:p>
          <a:p>
            <a:endParaRPr lang="en-US" altLang="zh-CN" dirty="0"/>
          </a:p>
          <a:p>
            <a:endParaRPr kumimoji="1" lang="en-US" altLang="zh-CN" dirty="0" smtClean="0"/>
          </a:p>
          <a:p>
            <a:r>
              <a:rPr lang="zh-CN" altLang="en-US" dirty="0" smtClean="0"/>
              <a:t>再进一步有如下近似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pPr marL="82296" indent="0">
              <a:buNone/>
            </a:pPr>
            <a:endParaRPr kumimoji="1" lang="en-US" altLang="ja-JP" dirty="0" smtClean="0"/>
          </a:p>
          <a:p>
            <a:pPr marL="82296" indent="0">
              <a:buNone/>
            </a:pPr>
            <a:endParaRPr lang="en-US" altLang="ja-JP" dirty="0"/>
          </a:p>
          <a:p>
            <a:pPr marL="82296" indent="0">
              <a:buNone/>
            </a:pPr>
            <a:endParaRPr kumimoji="1" lang="ja-JP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884634"/>
              </p:ext>
            </p:extLst>
          </p:nvPr>
        </p:nvGraphicFramePr>
        <p:xfrm>
          <a:off x="2143125" y="2209800"/>
          <a:ext cx="459581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7" name="数式" r:id="rId3" imgW="2527200" imgH="469800" progId="Equation.3">
                  <p:embed/>
                </p:oleObj>
              </mc:Choice>
              <mc:Fallback>
                <p:oleObj name="数式" r:id="rId3" imgW="2527200" imgH="469800" progId="Equation.3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2209800"/>
                        <a:ext cx="4595813" cy="758825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114996"/>
              </p:ext>
            </p:extLst>
          </p:nvPr>
        </p:nvGraphicFramePr>
        <p:xfrm>
          <a:off x="1752600" y="1600200"/>
          <a:ext cx="4381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8" name="数式" r:id="rId5" imgW="241200" imgH="177480" progId="Equation.3">
                  <p:embed/>
                </p:oleObj>
              </mc:Choice>
              <mc:Fallback>
                <p:oleObj name="数式" r:id="rId5" imgW="241200" imgH="177480" progId="Equation.3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00200"/>
                        <a:ext cx="43815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100768"/>
              </p:ext>
            </p:extLst>
          </p:nvPr>
        </p:nvGraphicFramePr>
        <p:xfrm>
          <a:off x="2133600" y="3886200"/>
          <a:ext cx="5100637" cy="225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9" name="数式" r:id="rId7" imgW="2806560" imgH="1396800" progId="Equation.3">
                  <p:embed/>
                </p:oleObj>
              </mc:Choice>
              <mc:Fallback>
                <p:oleObj name="数式" r:id="rId7" imgW="2806560" imgH="1396800" progId="Equation.3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886200"/>
                        <a:ext cx="5100637" cy="2259012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410200" y="5105400"/>
            <a:ext cx="1371600" cy="38100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线形标注 2 10"/>
          <p:cNvSpPr/>
          <p:nvPr/>
        </p:nvSpPr>
        <p:spPr>
          <a:xfrm>
            <a:off x="7315200" y="4419600"/>
            <a:ext cx="1371600" cy="609600"/>
          </a:xfrm>
          <a:prstGeom prst="borderCallout2">
            <a:avLst>
              <a:gd name="adj1" fmla="val 18750"/>
              <a:gd name="adj2" fmla="val -1543"/>
              <a:gd name="adj3" fmla="val 18750"/>
              <a:gd name="adj4" fmla="val -16667"/>
              <a:gd name="adj5" fmla="val 112500"/>
              <a:gd name="adj6" fmla="val -46667"/>
            </a:avLst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注意此处下标为</a:t>
            </a:r>
            <a:r>
              <a:rPr lang="en-US" altLang="zh-CN" dirty="0" smtClean="0">
                <a:solidFill>
                  <a:sysClr val="windowText" lastClr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t-1</a:t>
            </a:r>
            <a:endParaRPr kumimoji="1" lang="ja-JP" altLang="en-US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Adadelta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算法</a:t>
            </a:r>
            <a:r>
              <a:rPr lang="zh-CN" altLang="en-US" dirty="0" smtClean="0"/>
              <a:t>流程</a:t>
            </a:r>
            <a:endParaRPr lang="en-US" altLang="zh-CN" dirty="0" smtClean="0"/>
          </a:p>
          <a:p>
            <a:r>
              <a:rPr kumimoji="1" lang="zh-CN" altLang="en-US" dirty="0" smtClean="0"/>
              <a:t>定义</a:t>
            </a:r>
            <a:r>
              <a:rPr lang="zh-CN" altLang="en-US" dirty="0" smtClean="0"/>
              <a:t>常数</a:t>
            </a:r>
            <a:endParaRPr lang="en-US" altLang="zh-CN" dirty="0" smtClean="0"/>
          </a:p>
          <a:p>
            <a:r>
              <a:rPr kumimoji="1" lang="zh-CN" altLang="en-US" dirty="0" smtClean="0"/>
              <a:t>给定初始参数</a:t>
            </a:r>
            <a:endParaRPr kumimoji="1"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：初始化累积变量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For t=1</a:t>
            </a:r>
            <a:r>
              <a:rPr lang="zh-CN" altLang="en-US" dirty="0" smtClean="0"/>
              <a:t>到</a:t>
            </a:r>
            <a:r>
              <a:rPr lang="en-US" altLang="zh-CN" dirty="0" smtClean="0"/>
              <a:t>T do loop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：    计算梯度：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：    累加梯度：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：    计算更新量：</a:t>
            </a: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：    累积变量更新：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：    权重更新：</a:t>
            </a:r>
            <a:endParaRPr lang="en-US" altLang="zh-CN" dirty="0" smtClean="0"/>
          </a:p>
          <a:p>
            <a:r>
              <a:rPr lang="en-US" altLang="zh-CN" dirty="0" smtClean="0"/>
              <a:t>8</a:t>
            </a:r>
            <a:r>
              <a:rPr lang="zh-CN" altLang="en-US" dirty="0" smtClean="0"/>
              <a:t>：</a:t>
            </a:r>
            <a:r>
              <a:rPr lang="en-US" altLang="zh-CN" dirty="0" smtClean="0"/>
              <a:t>End For</a:t>
            </a:r>
          </a:p>
          <a:p>
            <a:pPr marL="82296" indent="0">
              <a:buNone/>
            </a:pPr>
            <a:endParaRPr kumimoji="1" lang="ja-JP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942964"/>
              </p:ext>
            </p:extLst>
          </p:nvPr>
        </p:nvGraphicFramePr>
        <p:xfrm>
          <a:off x="3124200" y="1812084"/>
          <a:ext cx="519480" cy="321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8" name="数式" r:id="rId3" imgW="266400" imgH="164880" progId="Equation.3">
                  <p:embed/>
                </p:oleObj>
              </mc:Choice>
              <mc:Fallback>
                <p:oleObj name="数式" r:id="rId3" imgW="266400" imgH="164880" progId="Equation.3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812084"/>
                        <a:ext cx="519480" cy="321516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107037"/>
              </p:ext>
            </p:extLst>
          </p:nvPr>
        </p:nvGraphicFramePr>
        <p:xfrm>
          <a:off x="3733800" y="2057400"/>
          <a:ext cx="380999" cy="39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29" name="数式" r:id="rId5" imgW="152280" imgH="215640" progId="Equation.3">
                  <p:embed/>
                </p:oleObj>
              </mc:Choice>
              <mc:Fallback>
                <p:oleObj name="数式" r:id="rId5" imgW="152280" imgH="21564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057400"/>
                        <a:ext cx="380999" cy="396138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371661"/>
              </p:ext>
            </p:extLst>
          </p:nvPr>
        </p:nvGraphicFramePr>
        <p:xfrm>
          <a:off x="4343400" y="2362200"/>
          <a:ext cx="3581400" cy="483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0" name="数式" r:id="rId7" imgW="1346040" imgH="241200" progId="Equation.3">
                  <p:embed/>
                </p:oleObj>
              </mc:Choice>
              <mc:Fallback>
                <p:oleObj name="数式" r:id="rId7" imgW="1346040" imgH="2412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362200"/>
                        <a:ext cx="3581400" cy="483078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226101"/>
              </p:ext>
            </p:extLst>
          </p:nvPr>
        </p:nvGraphicFramePr>
        <p:xfrm>
          <a:off x="4038600" y="3124200"/>
          <a:ext cx="400050" cy="384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1" name="数式" r:id="rId9" imgW="164880" imgH="215640" progId="Equation.3">
                  <p:embed/>
                </p:oleObj>
              </mc:Choice>
              <mc:Fallback>
                <p:oleObj name="数式" r:id="rId9" imgW="164880" imgH="21564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124200"/>
                        <a:ext cx="400050" cy="384146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282825"/>
              </p:ext>
            </p:extLst>
          </p:nvPr>
        </p:nvGraphicFramePr>
        <p:xfrm>
          <a:off x="4495800" y="3505200"/>
          <a:ext cx="32956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2" name="数式" r:id="rId11" imgW="1815840" imgH="241200" progId="Equation.3">
                  <p:embed/>
                </p:oleObj>
              </mc:Choice>
              <mc:Fallback>
                <p:oleObj name="数式" r:id="rId11" imgW="1815840" imgH="2412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505200"/>
                        <a:ext cx="3295650" cy="385763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673308"/>
              </p:ext>
            </p:extLst>
          </p:nvPr>
        </p:nvGraphicFramePr>
        <p:xfrm>
          <a:off x="4419600" y="3962400"/>
          <a:ext cx="34163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3" name="数式" r:id="rId13" imgW="1409400" imgH="431640" progId="Equation.3">
                  <p:embed/>
                </p:oleObj>
              </mc:Choice>
              <mc:Fallback>
                <p:oleObj name="数式" r:id="rId13" imgW="1409400" imgH="43164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962400"/>
                        <a:ext cx="3416300" cy="768350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824058"/>
              </p:ext>
            </p:extLst>
          </p:nvPr>
        </p:nvGraphicFramePr>
        <p:xfrm>
          <a:off x="4419600" y="4800600"/>
          <a:ext cx="366553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4" name="数式" r:id="rId15" imgW="2019240" imgH="241200" progId="Equation.3">
                  <p:embed/>
                </p:oleObj>
              </mc:Choice>
              <mc:Fallback>
                <p:oleObj name="数式" r:id="rId15" imgW="2019240" imgH="241200" progId="Equation.3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800600"/>
                        <a:ext cx="3665538" cy="385763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69531"/>
              </p:ext>
            </p:extLst>
          </p:nvPr>
        </p:nvGraphicFramePr>
        <p:xfrm>
          <a:off x="4038600" y="5257800"/>
          <a:ext cx="20637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35" name="数式" r:id="rId17" imgW="825480" imgH="228600" progId="Equation.3">
                  <p:embed/>
                </p:oleObj>
              </mc:Choice>
              <mc:Fallback>
                <p:oleObj name="数式" r:id="rId17" imgW="825480" imgH="2286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5257800"/>
                        <a:ext cx="2063750" cy="420687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39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Adadelta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82296" indent="0">
              <a:buNone/>
            </a:pPr>
            <a:r>
              <a:rPr lang="zh-CN" altLang="en-US" sz="2400" dirty="0" smtClean="0"/>
              <a:t>背景介绍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zh-CN" altLang="en-US" sz="2400" dirty="0" smtClean="0"/>
              <a:t>自</a:t>
            </a:r>
            <a:r>
              <a:rPr lang="zh-CN" altLang="en-US" sz="2400" dirty="0"/>
              <a:t>适应调整学习率的方法</a:t>
            </a:r>
            <a:endParaRPr lang="en-US" altLang="ja-JP" sz="2400" dirty="0" smtClean="0"/>
          </a:p>
          <a:p>
            <a:r>
              <a:rPr lang="en-US" altLang="ja-JP" sz="2400" dirty="0" smtClean="0"/>
              <a:t>Matthew </a:t>
            </a:r>
            <a:r>
              <a:rPr lang="en-US" altLang="ja-JP" sz="2400" dirty="0"/>
              <a:t>D. </a:t>
            </a:r>
            <a:r>
              <a:rPr lang="en-US" altLang="ja-JP" sz="2400" dirty="0" err="1" smtClean="0"/>
              <a:t>Zeiler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Hinton</a:t>
            </a:r>
            <a:r>
              <a:rPr lang="zh-CN" altLang="en-US" sz="2400" dirty="0" smtClean="0"/>
              <a:t>亲传弟子</a:t>
            </a:r>
            <a:endParaRPr lang="en-US" altLang="ja-JP" sz="2400" dirty="0" smtClean="0"/>
          </a:p>
          <a:p>
            <a:r>
              <a:rPr lang="en-US" altLang="zh-CN" sz="2400" dirty="0" smtClean="0"/>
              <a:t>2012</a:t>
            </a:r>
            <a:r>
              <a:rPr lang="zh-CN" altLang="en-US" sz="2400" dirty="0" smtClean="0"/>
              <a:t>年在</a:t>
            </a:r>
            <a:r>
              <a:rPr lang="en-US" altLang="zh-CN" sz="2400" dirty="0" smtClean="0"/>
              <a:t>google</a:t>
            </a:r>
            <a:r>
              <a:rPr lang="zh-CN" altLang="en-US" sz="2400" dirty="0" smtClean="0"/>
              <a:t>实习时提出</a:t>
            </a:r>
            <a:r>
              <a:rPr lang="en-US" altLang="zh-CN" sz="2400" dirty="0" err="1" smtClean="0"/>
              <a:t>Adadelta</a:t>
            </a:r>
            <a:endParaRPr lang="en-US" altLang="zh-CN" sz="2400" dirty="0" smtClean="0"/>
          </a:p>
          <a:p>
            <a:r>
              <a:rPr lang="zh-CN" altLang="en-US" sz="2400" dirty="0" smtClean="0"/>
              <a:t>商业天才，大二时创办公司经营旧书</a:t>
            </a:r>
            <a:endParaRPr lang="en-US" altLang="zh-CN" sz="2400" dirty="0" smtClean="0"/>
          </a:p>
          <a:p>
            <a:r>
              <a:rPr lang="en-US" altLang="zh-CN" sz="2400" dirty="0" smtClean="0"/>
              <a:t>PHD</a:t>
            </a:r>
            <a:r>
              <a:rPr lang="zh-CN" altLang="en-US" sz="2400" dirty="0" smtClean="0"/>
              <a:t>毕业创办</a:t>
            </a:r>
            <a:r>
              <a:rPr lang="en-US" altLang="ja-JP" sz="2400" dirty="0" err="1" smtClean="0"/>
              <a:t>Clarifai</a:t>
            </a:r>
            <a:r>
              <a:rPr lang="zh-CN" altLang="en-US" sz="2400" dirty="0" smtClean="0"/>
              <a:t>公司，</a:t>
            </a:r>
            <a:r>
              <a:rPr lang="en-US" altLang="zh-CN" sz="2400" dirty="0" smtClean="0"/>
              <a:t>2013</a:t>
            </a:r>
            <a:r>
              <a:rPr lang="zh-CN" altLang="en-US" sz="2400" dirty="0"/>
              <a:t>年赢得了</a:t>
            </a:r>
            <a:r>
              <a:rPr lang="en-US" altLang="zh-CN" sz="2400" dirty="0" smtClean="0"/>
              <a:t>ImageNet</a:t>
            </a:r>
            <a:r>
              <a:rPr lang="zh-CN" altLang="en-US" sz="2400" dirty="0" smtClean="0"/>
              <a:t>冠军，其后公布</a:t>
            </a:r>
            <a:r>
              <a:rPr lang="en-US" altLang="zh-CN" sz="2400" dirty="0" smtClean="0"/>
              <a:t>CNN</a:t>
            </a:r>
            <a:r>
              <a:rPr lang="zh-CN" altLang="en-US" sz="2400" dirty="0" smtClean="0"/>
              <a:t>结果时，</a:t>
            </a:r>
            <a:r>
              <a:rPr lang="en-US" altLang="zh-CN" sz="2400" dirty="0" err="1" smtClean="0"/>
              <a:t>Caffe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Torch</a:t>
            </a:r>
            <a:r>
              <a:rPr lang="zh-CN" altLang="en-US" sz="2400" dirty="0" smtClean="0"/>
              <a:t>之类的框架无法仿真他的结果，应该用了很多未公布黑科技</a:t>
            </a:r>
            <a:endParaRPr lang="en-US" altLang="zh-CN" sz="2400" dirty="0" smtClean="0"/>
          </a:p>
          <a:p>
            <a:r>
              <a:rPr lang="en-US" altLang="zh-CN" sz="2400" dirty="0" err="1"/>
              <a:t>AdaDelta</a:t>
            </a:r>
            <a:r>
              <a:rPr lang="zh-CN" altLang="en-US" sz="2400" dirty="0"/>
              <a:t>基本思想是用一阶的方法，近似模拟二阶牛顿法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ja-JP" sz="2400" dirty="0" err="1" smtClean="0"/>
              <a:t>Tieleman&amp;Hinton</a:t>
            </a:r>
            <a:r>
              <a:rPr lang="zh-CN" altLang="en-US" sz="2400" dirty="0" smtClean="0"/>
              <a:t>提出</a:t>
            </a:r>
            <a:r>
              <a:rPr lang="en-US" altLang="zh-CN" sz="2400" dirty="0" err="1" smtClean="0"/>
              <a:t>RMSProp</a:t>
            </a:r>
            <a:r>
              <a:rPr lang="zh-CN" altLang="en-US" sz="2400" dirty="0" smtClean="0"/>
              <a:t>算法，与</a:t>
            </a:r>
            <a:r>
              <a:rPr lang="en-US" altLang="zh-CN" sz="2400" dirty="0" err="1" smtClean="0"/>
              <a:t>Adadelta</a:t>
            </a:r>
            <a:r>
              <a:rPr lang="zh-CN" altLang="en-US" sz="2400" dirty="0" smtClean="0"/>
              <a:t>同年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en-US" altLang="zh-CN" sz="2400" dirty="0" err="1" smtClean="0"/>
              <a:t>RMSProp</a:t>
            </a:r>
            <a:r>
              <a:rPr lang="zh-CN" altLang="en-US" sz="2400" dirty="0" smtClean="0"/>
              <a:t>算是</a:t>
            </a:r>
            <a:r>
              <a:rPr lang="en-US" altLang="zh-CN" sz="2400" dirty="0" err="1" smtClean="0"/>
              <a:t>Adadelta</a:t>
            </a:r>
            <a:r>
              <a:rPr lang="zh-CN" altLang="en-US" sz="2400" dirty="0" smtClean="0"/>
              <a:t>的特例</a:t>
            </a:r>
            <a:endParaRPr lang="en-US" altLang="zh-CN" sz="2400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2903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Adam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zh-CN" altLang="en-US" sz="2400" dirty="0"/>
              <a:t>适应性动量估计</a:t>
            </a:r>
            <a:r>
              <a:rPr lang="zh-CN" altLang="en-US" sz="2400" dirty="0" smtClean="0"/>
              <a:t>法</a:t>
            </a:r>
            <a:endParaRPr lang="en-US" altLang="zh-CN" sz="2400" dirty="0" smtClean="0"/>
          </a:p>
          <a:p>
            <a:pPr marL="82296" indent="0">
              <a:buNone/>
            </a:pPr>
            <a:r>
              <a:rPr lang="en-US" altLang="ja-JP" sz="2400" dirty="0" smtClean="0"/>
              <a:t>    Adaptive </a:t>
            </a:r>
            <a:r>
              <a:rPr lang="en-US" altLang="ja-JP" sz="2400" dirty="0"/>
              <a:t>Moment </a:t>
            </a:r>
            <a:r>
              <a:rPr lang="en-US" altLang="ja-JP" sz="2400" dirty="0" smtClean="0"/>
              <a:t>Estimation</a:t>
            </a:r>
          </a:p>
          <a:p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存储类似 </a:t>
            </a:r>
            <a:r>
              <a:rPr lang="en-US" altLang="ja-JP" sz="24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Adadelta</a:t>
            </a:r>
            <a:r>
              <a:rPr lang="en-US" altLang="ja-JP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法或 </a:t>
            </a:r>
            <a:r>
              <a:rPr lang="en-US" altLang="ja-JP" sz="24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RMSprop</a:t>
            </a:r>
            <a:r>
              <a:rPr lang="en-US" altLang="ja-JP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中指数衰减的过去梯度平方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均值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r>
              <a:rPr lang="en-US" altLang="ja-JP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	</a:t>
            </a:r>
            <a:r>
              <a:rPr lang="ja-JP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⇒</a:t>
            </a:r>
            <a:r>
              <a:rPr lang="zh-CN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梯度一阶矩，即均值</a:t>
            </a: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endParaRPr lang="en-US" altLang="ja-JP" sz="2400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zh-CN" altLang="en-US" sz="2400" dirty="0" smtClean="0"/>
              <a:t>也</a:t>
            </a:r>
            <a:r>
              <a:rPr lang="zh-CN" altLang="en-US" sz="2400" dirty="0"/>
              <a:t>存储像动量法中的指数衰减的过去梯度值均值 </a:t>
            </a:r>
            <a:endParaRPr lang="en-US" altLang="zh-CN" sz="2400" dirty="0" smtClean="0"/>
          </a:p>
          <a:p>
            <a:pPr marL="82296" indent="0">
              <a:buNone/>
            </a:pPr>
            <a:r>
              <a:rPr kumimoji="1" lang="en-US" altLang="ja-JP" sz="2400" dirty="0" smtClean="0"/>
              <a:t>	</a:t>
            </a:r>
            <a:r>
              <a:rPr lang="ja-JP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⇒</a:t>
            </a:r>
            <a:r>
              <a:rPr lang="zh-CN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梯度</a:t>
            </a:r>
            <a:r>
              <a:rPr lang="zh-CN" altLang="en-US" sz="2400" dirty="0">
                <a:latin typeface="STZhongsong" panose="02010600040101010101" pitchFamily="2" charset="-122"/>
                <a:ea typeface="STZhongsong" panose="02010600040101010101" pitchFamily="2" charset="-122"/>
              </a:rPr>
              <a:t>二阶</a:t>
            </a:r>
            <a:r>
              <a:rPr lang="zh-CN" altLang="en-US" sz="2400" dirty="0" smtClean="0">
                <a:latin typeface="STZhongsong" panose="02010600040101010101" pitchFamily="2" charset="-122"/>
                <a:ea typeface="STZhongsong" panose="02010600040101010101" pitchFamily="2" charset="-122"/>
              </a:rPr>
              <a:t>矩，即方差</a:t>
            </a:r>
            <a:endParaRPr lang="en-US" altLang="ja-JP" sz="24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82296" indent="0">
              <a:buNone/>
            </a:pPr>
            <a:endParaRPr kumimoji="1" lang="ja-JP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181982"/>
              </p:ext>
            </p:extLst>
          </p:nvPr>
        </p:nvGraphicFramePr>
        <p:xfrm>
          <a:off x="3429000" y="5486400"/>
          <a:ext cx="3460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2" name="数式" r:id="rId3" imgW="1384200" imgH="241200" progId="Equation.3">
                  <p:embed/>
                </p:oleObj>
              </mc:Choice>
              <mc:Fallback>
                <p:oleObj name="数式" r:id="rId3" imgW="1384200" imgH="241200" progId="Equation.3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486400"/>
                        <a:ext cx="3460750" cy="444500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869918"/>
              </p:ext>
            </p:extLst>
          </p:nvPr>
        </p:nvGraphicFramePr>
        <p:xfrm>
          <a:off x="3429000" y="3662363"/>
          <a:ext cx="35242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3" name="数式" r:id="rId5" imgW="1409400" imgH="228600" progId="Equation.3">
                  <p:embed/>
                </p:oleObj>
              </mc:Choice>
              <mc:Fallback>
                <p:oleObj name="数式" r:id="rId5" imgW="1409400" imgH="228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662363"/>
                        <a:ext cx="3524250" cy="420687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43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Adam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 smtClean="0"/>
              <a:t>偏差</a:t>
            </a:r>
            <a:r>
              <a:rPr lang="zh-CN" altLang="en-US" dirty="0" smtClean="0"/>
              <a:t>修正</a:t>
            </a:r>
            <a:endParaRPr lang="en-US" altLang="zh-CN" dirty="0" smtClean="0"/>
          </a:p>
          <a:p>
            <a:pPr marL="82296" indent="0">
              <a:buNone/>
            </a:pPr>
            <a:r>
              <a:rPr lang="en-US" altLang="zh-CN" dirty="0" smtClean="0"/>
              <a:t>m</a:t>
            </a:r>
            <a:r>
              <a:rPr lang="zh-CN" altLang="en-US" dirty="0" smtClean="0"/>
              <a:t>与</a:t>
            </a:r>
            <a:r>
              <a:rPr lang="en-US" altLang="zh-CN" dirty="0" smtClean="0"/>
              <a:t>v</a:t>
            </a:r>
            <a:r>
              <a:rPr lang="zh-CN" altLang="en-US" dirty="0" smtClean="0"/>
              <a:t>初始为</a:t>
            </a:r>
            <a:r>
              <a:rPr lang="en-US" altLang="zh-CN" dirty="0" smtClean="0"/>
              <a:t>0</a:t>
            </a:r>
            <a:endParaRPr lang="en-US" altLang="zh-CN" dirty="0"/>
          </a:p>
          <a:p>
            <a:pPr marL="82296" indent="0">
              <a:buNone/>
            </a:pPr>
            <a:r>
              <a:rPr lang="zh-CN" altLang="en-US" dirty="0" smtClean="0"/>
              <a:t>倾向于</a:t>
            </a:r>
            <a:r>
              <a:rPr lang="en-US" altLang="zh-CN" dirty="0" smtClean="0"/>
              <a:t>0</a:t>
            </a:r>
          </a:p>
          <a:p>
            <a:pPr marL="82296" indent="0">
              <a:buNone/>
            </a:pPr>
            <a:r>
              <a:rPr lang="zh-CN" altLang="en-US" dirty="0"/>
              <a:t>特别是在衰减因子</a:t>
            </a:r>
            <a:r>
              <a:rPr lang="en-US" altLang="zh-CN" dirty="0"/>
              <a:t>(</a:t>
            </a:r>
            <a:r>
              <a:rPr lang="zh-CN" altLang="en-US" dirty="0"/>
              <a:t>衰减率</a:t>
            </a:r>
            <a:r>
              <a:rPr lang="en-US" altLang="zh-CN" dirty="0" smtClean="0"/>
              <a:t>)</a:t>
            </a:r>
            <a:r>
              <a:rPr lang="zh-CN" altLang="en-US" dirty="0" smtClean="0"/>
              <a:t>趋向</a:t>
            </a:r>
            <a:r>
              <a:rPr lang="en-US" altLang="zh-CN" dirty="0"/>
              <a:t>1</a:t>
            </a: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r>
              <a:rPr lang="zh-CN" altLang="en-US" dirty="0" smtClean="0"/>
              <a:t>特点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结合了</a:t>
            </a:r>
            <a:r>
              <a:rPr lang="en-US" altLang="zh-CN" dirty="0" err="1"/>
              <a:t>Adagrad</a:t>
            </a:r>
            <a:r>
              <a:rPr lang="zh-CN" altLang="en-US" dirty="0"/>
              <a:t>善于处理稀疏梯度和</a:t>
            </a:r>
            <a:r>
              <a:rPr lang="en-US" altLang="zh-CN" dirty="0" err="1"/>
              <a:t>RMSprop</a:t>
            </a:r>
            <a:r>
              <a:rPr lang="zh-CN" altLang="en-US" dirty="0"/>
              <a:t>善于处理非平稳目标的优点</a:t>
            </a:r>
          </a:p>
          <a:p>
            <a:r>
              <a:rPr lang="zh-CN" altLang="en-US" dirty="0"/>
              <a:t>对内存需求较小</a:t>
            </a:r>
          </a:p>
          <a:p>
            <a:r>
              <a:rPr lang="zh-CN" altLang="en-US" dirty="0"/>
              <a:t>为不同的参数计算不同的自适应学习率</a:t>
            </a:r>
          </a:p>
          <a:p>
            <a:r>
              <a:rPr lang="zh-CN" altLang="en-US" dirty="0"/>
              <a:t>也适用于大多非凸优化 </a:t>
            </a:r>
            <a:r>
              <a:rPr lang="en-US" altLang="zh-CN" dirty="0"/>
              <a:t>- </a:t>
            </a:r>
            <a:r>
              <a:rPr lang="zh-CN" altLang="en-US" dirty="0"/>
              <a:t>适用于大数据集和高维空间</a:t>
            </a:r>
            <a:endParaRPr lang="en-US" altLang="zh-CN" dirty="0" smtClean="0"/>
          </a:p>
          <a:p>
            <a:pPr marL="82296" indent="0">
              <a:buNone/>
            </a:pPr>
            <a:endParaRPr kumimoji="1" lang="ja-JP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64939"/>
              </p:ext>
            </p:extLst>
          </p:nvPr>
        </p:nvGraphicFramePr>
        <p:xfrm>
          <a:off x="5181600" y="1905000"/>
          <a:ext cx="180975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1" name="数式" r:id="rId3" imgW="723600" imgH="431640" progId="Equation.3">
                  <p:embed/>
                </p:oleObj>
              </mc:Choice>
              <mc:Fallback>
                <p:oleObj name="数式" r:id="rId3" imgW="723600" imgH="43164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905000"/>
                        <a:ext cx="1809750" cy="795338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840780"/>
              </p:ext>
            </p:extLst>
          </p:nvPr>
        </p:nvGraphicFramePr>
        <p:xfrm>
          <a:off x="5175250" y="2667000"/>
          <a:ext cx="175895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2" name="数式" r:id="rId5" imgW="672840" imgH="431640" progId="Equation.3">
                  <p:embed/>
                </p:oleObj>
              </mc:Choice>
              <mc:Fallback>
                <p:oleObj name="数式" r:id="rId5" imgW="672840" imgH="43164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0" y="2667000"/>
                        <a:ext cx="1758950" cy="795338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791899"/>
              </p:ext>
            </p:extLst>
          </p:nvPr>
        </p:nvGraphicFramePr>
        <p:xfrm>
          <a:off x="3657600" y="3505200"/>
          <a:ext cx="33337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3" name="数式" r:id="rId7" imgW="1333440" imgH="457200" progId="Equation.3">
                  <p:embed/>
                </p:oleObj>
              </mc:Choice>
              <mc:Fallback>
                <p:oleObj name="数式" r:id="rId7" imgW="1333440" imgH="4572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505200"/>
                        <a:ext cx="3333750" cy="841375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82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Adam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0460"/>
            <a:ext cx="6077903" cy="569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947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>
                <a:effectLst/>
              </a:rPr>
              <a:t>Adam</a:t>
            </a:r>
            <a:r>
              <a:rPr lang="zh-CN" altLang="en-US" dirty="0">
                <a:effectLst/>
              </a:rPr>
              <a:t>变体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 err="1"/>
              <a:t>Adamax</a:t>
            </a:r>
            <a:r>
              <a:rPr lang="zh-CN" altLang="en-US" dirty="0"/>
              <a:t>是</a:t>
            </a:r>
            <a:r>
              <a:rPr lang="en-US" altLang="zh-CN" dirty="0"/>
              <a:t>Adam</a:t>
            </a:r>
            <a:r>
              <a:rPr lang="zh-CN" altLang="en-US" dirty="0"/>
              <a:t>的一种变体，此方法对学习率的上限提供了一个更简单的</a:t>
            </a:r>
            <a:r>
              <a:rPr lang="zh-CN" altLang="en-US" dirty="0" smtClean="0"/>
              <a:t>范围</a:t>
            </a:r>
            <a:endParaRPr lang="en-US" altLang="zh-CN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ja-JP" dirty="0" err="1"/>
              <a:t>Nadam</a:t>
            </a:r>
            <a:endParaRPr lang="en-US" altLang="ja-JP" dirty="0"/>
          </a:p>
          <a:p>
            <a:r>
              <a:rPr lang="ja-JP" altLang="en-US" dirty="0"/>
              <a:t>类似于带有</a:t>
            </a:r>
            <a:r>
              <a:rPr lang="en-US" altLang="ja-JP" dirty="0" err="1"/>
              <a:t>Nesterov</a:t>
            </a:r>
            <a:r>
              <a:rPr lang="ja-JP" altLang="en-US" dirty="0"/>
              <a:t>动量项的</a:t>
            </a:r>
            <a:r>
              <a:rPr lang="en-US" altLang="ja-JP" dirty="0" smtClean="0"/>
              <a:t>Adam</a:t>
            </a:r>
          </a:p>
          <a:p>
            <a:endParaRPr kumimoji="1" lang="en-US" altLang="ja-JP" dirty="0" smtClean="0"/>
          </a:p>
          <a:p>
            <a:r>
              <a:rPr lang="zh-CN" altLang="en-US" dirty="0"/>
              <a:t>知</a:t>
            </a:r>
            <a:r>
              <a:rPr lang="zh-CN" altLang="en-US" dirty="0" smtClean="0"/>
              <a:t>乎</a:t>
            </a:r>
            <a:r>
              <a:rPr lang="en-US" altLang="zh-CN" dirty="0" smtClean="0"/>
              <a:t>LINK</a:t>
            </a:r>
            <a:endParaRPr kumimoji="1" lang="en-US" altLang="ja-JP" dirty="0"/>
          </a:p>
          <a:p>
            <a:pPr marL="82296" indent="0">
              <a:buNone/>
            </a:pPr>
            <a:r>
              <a:rPr lang="en-US" altLang="ja-JP" dirty="0">
                <a:hlinkClick r:id="rId3"/>
              </a:rPr>
              <a:t>https://zhuanlan.zhihu.com/p/22252270</a:t>
            </a:r>
            <a:endParaRPr kumimoji="1" lang="ja-JP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171485"/>
              </p:ext>
            </p:extLst>
          </p:nvPr>
        </p:nvGraphicFramePr>
        <p:xfrm>
          <a:off x="3810000" y="2438400"/>
          <a:ext cx="3429000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name="数式" r:id="rId4" imgW="1371600" imgH="660240" progId="Equation.3">
                  <p:embed/>
                </p:oleObj>
              </mc:Choice>
              <mc:Fallback>
                <p:oleObj name="数式" r:id="rId4" imgW="1371600" imgH="66024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438400"/>
                        <a:ext cx="3429000" cy="1217612"/>
                      </a:xfrm>
                      <a:prstGeom prst="rect">
                        <a:avLst/>
                      </a:prstGeom>
                      <a:solidFill>
                        <a:srgbClr val="E8F2D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6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梯度下降改进算法一览</a:t>
            </a:r>
            <a:r>
              <a:rPr kumimoji="1" lang="en-US" altLang="zh-CN" dirty="0"/>
              <a:t>	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sz="2400" dirty="0" err="1">
                <a:latin typeface="HGP教科書体" panose="02020600000000000000" pitchFamily="18" charset="-128"/>
                <a:ea typeface="HGP教科書体" panose="02020600000000000000" pitchFamily="18" charset="-128"/>
              </a:rPr>
              <a:t>MomentumSGD</a:t>
            </a:r>
            <a:endParaRPr kumimoji="1" lang="en-US" altLang="ja-JP" sz="24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400" dirty="0" err="1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Adagrad</a:t>
            </a:r>
            <a:endParaRPr lang="en-US" altLang="ja-JP" sz="2400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400" dirty="0" err="1">
                <a:latin typeface="HGP教科書体" panose="02020600000000000000" pitchFamily="18" charset="-128"/>
                <a:ea typeface="HGP教科書体" panose="02020600000000000000" pitchFamily="18" charset="-128"/>
              </a:rPr>
              <a:t>RMSProp</a:t>
            </a:r>
            <a:endParaRPr lang="en-US" altLang="ja-JP" sz="24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kumimoji="1" lang="en-US" altLang="ja-JP" sz="2400" dirty="0" err="1">
                <a:latin typeface="HGP教科書体" panose="02020600000000000000" pitchFamily="18" charset="-128"/>
                <a:ea typeface="HGP教科書体" panose="02020600000000000000" pitchFamily="18" charset="-128"/>
              </a:rPr>
              <a:t>Adadelta</a:t>
            </a:r>
            <a:endParaRPr kumimoji="1" lang="en-US" altLang="ja-JP" sz="24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4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Adam</a:t>
            </a:r>
            <a:r>
              <a:rPr lang="ja-JP" altLang="en-US" sz="24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⇒</a:t>
            </a:r>
            <a:r>
              <a:rPr lang="en-US" altLang="ja-JP" sz="2400" dirty="0" err="1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Adamax,Nadam</a:t>
            </a:r>
            <a:endParaRPr lang="en-US" altLang="ja-JP" sz="24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400" dirty="0" err="1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RMSPropGraves</a:t>
            </a:r>
            <a:r>
              <a:rPr lang="zh-CN" altLang="en-US" sz="2400" dirty="0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（未介绍）</a:t>
            </a:r>
            <a:endParaRPr lang="en-US" altLang="ja-JP" sz="24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en-US" altLang="ja-JP" sz="2400" dirty="0" err="1" smtClean="0">
                <a:latin typeface="HGP教科書体" panose="02020600000000000000" pitchFamily="18" charset="-128"/>
                <a:ea typeface="HGP教科書体" panose="02020600000000000000" pitchFamily="18" charset="-128"/>
              </a:rPr>
              <a:t>NesterovAG</a:t>
            </a:r>
            <a:endParaRPr lang="en-US" altLang="ja-JP" sz="2400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endParaRPr lang="en-US" altLang="ja-JP" sz="2400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zh-CN" altLang="en-US" sz="2400" dirty="0" smtClean="0">
                <a:latin typeface="HGP教科書体" panose="02020600000000000000" pitchFamily="18" charset="-128"/>
                <a:ea typeface="HGP教科書体" panose="02020600000000000000" pitchFamily="18" charset="-128"/>
                <a:hlinkClick r:id="rId2" action="ppaction://hlinkfile"/>
              </a:rPr>
              <a:t>程序演示</a:t>
            </a:r>
            <a:endParaRPr lang="en-US" altLang="ja-JP" sz="2400" dirty="0" smtClean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  <a:p>
            <a:r>
              <a:rPr lang="zh-CN" altLang="en-US" sz="2400" dirty="0" smtClean="0">
                <a:latin typeface="+mn-ea"/>
              </a:rPr>
              <a:t>各种优化器代码</a:t>
            </a:r>
            <a:endParaRPr lang="en-US" altLang="ja-JP" sz="2400" dirty="0">
              <a:latin typeface="+mn-ea"/>
            </a:endParaRPr>
          </a:p>
          <a:p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github.com/pfnet/chainer/tree/master/chainer/optimizers</a:t>
            </a:r>
            <a:endParaRPr lang="en-US" altLang="ja-JP" sz="2400" dirty="0" smtClean="0"/>
          </a:p>
          <a:p>
            <a:r>
              <a:rPr lang="en-US" altLang="ja-JP" sz="2400" dirty="0">
                <a:hlinkClick r:id="rId4"/>
              </a:rPr>
              <a:t>https://github.com/fchollet/keras/blob/master/keras/optimizers.py</a:t>
            </a:r>
            <a:endParaRPr lang="en-US" altLang="ja-JP" sz="2400" dirty="0">
              <a:latin typeface="HGP教科書体" panose="02020600000000000000" pitchFamily="18" charset="-128"/>
              <a:ea typeface="HGP教科書体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23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梯度下降改进算法一览</a:t>
            </a:r>
            <a:r>
              <a:rPr lang="en-US" altLang="zh-CN" dirty="0"/>
              <a:t>	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2530" name="Picture 2" descr="https://raw.githubusercontent.com/SwordYork/simplified-deeplearning/master/sgd-comparison/figures/re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867"/>
            <a:ext cx="9173334" cy="512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50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第一讲内容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机器学习基本概念</a:t>
            </a: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机器学习历史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机器学习算法分类</a:t>
            </a: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机器学习应用流程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机器学习与大数据的关系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后续讲座预备知识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基础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i="1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i="1" dirty="0" smtClean="0">
                <a:solidFill>
                  <a:srgbClr val="00B050"/>
                </a:solidFill>
              </a:rPr>
              <a:t>既往讲座</a:t>
            </a:r>
            <a:r>
              <a:rPr lang="en-US" altLang="zh-CN" i="1" dirty="0" smtClean="0">
                <a:solidFill>
                  <a:srgbClr val="00B050"/>
                </a:solidFill>
              </a:rPr>
              <a:t>PPT</a:t>
            </a:r>
          </a:p>
          <a:p>
            <a:pPr marL="82296" indent="0">
              <a:buNone/>
            </a:pPr>
            <a:r>
              <a:rPr lang="en-US" altLang="ja-JP" i="1" dirty="0" smtClean="0">
                <a:solidFill>
                  <a:srgbClr val="00B050"/>
                </a:solidFill>
              </a:rPr>
              <a:t>1</a:t>
            </a:r>
            <a:r>
              <a:rPr lang="en-US" altLang="ja-JP" i="1" dirty="0">
                <a:solidFill>
                  <a:srgbClr val="00B050"/>
                </a:solidFill>
              </a:rPr>
              <a:t>.</a:t>
            </a:r>
            <a:r>
              <a:rPr lang="ja-JP" altLang="en-US" i="1" dirty="0">
                <a:solidFill>
                  <a:srgbClr val="00B050"/>
                </a:solidFill>
              </a:rPr>
              <a:t>打开下面的链接： </a:t>
            </a:r>
            <a:r>
              <a:rPr lang="en-US" altLang="ja-JP" i="1" dirty="0">
                <a:solidFill>
                  <a:srgbClr val="00B050"/>
                </a:solidFill>
                <a:hlinkClick r:id="rId2"/>
              </a:rPr>
              <a:t>http://www.pano-tech.com/</a:t>
            </a:r>
            <a:r>
              <a:rPr lang="en-US" altLang="ja-JP" i="1" dirty="0">
                <a:solidFill>
                  <a:srgbClr val="00B050"/>
                </a:solidFill>
              </a:rPr>
              <a:t> </a:t>
            </a:r>
            <a:br>
              <a:rPr lang="en-US" altLang="ja-JP" i="1" dirty="0">
                <a:solidFill>
                  <a:srgbClr val="00B050"/>
                </a:solidFill>
              </a:rPr>
            </a:br>
            <a:r>
              <a:rPr lang="en-US" altLang="ja-JP" i="1" dirty="0">
                <a:solidFill>
                  <a:srgbClr val="00B050"/>
                </a:solidFill>
              </a:rPr>
              <a:t>2.</a:t>
            </a:r>
            <a:r>
              <a:rPr lang="ja-JP" altLang="en-US" i="1" dirty="0">
                <a:solidFill>
                  <a:srgbClr val="00B050"/>
                </a:solidFill>
              </a:rPr>
              <a:t>点击社会活动 </a:t>
            </a:r>
            <a:br>
              <a:rPr lang="ja-JP" altLang="en-US" i="1" dirty="0">
                <a:solidFill>
                  <a:srgbClr val="00B050"/>
                </a:solidFill>
              </a:rPr>
            </a:br>
            <a:r>
              <a:rPr lang="en-US" altLang="ja-JP" i="1" dirty="0">
                <a:solidFill>
                  <a:srgbClr val="00B050"/>
                </a:solidFill>
              </a:rPr>
              <a:t>3.</a:t>
            </a:r>
            <a:r>
              <a:rPr lang="ja-JP" altLang="en-US" i="1" dirty="0">
                <a:solidFill>
                  <a:srgbClr val="00B050"/>
                </a:solidFill>
              </a:rPr>
              <a:t>点击任意讲座</a:t>
            </a:r>
            <a:r>
              <a:rPr lang="ja-JP" altLang="en-US" i="1" dirty="0" smtClean="0">
                <a:solidFill>
                  <a:srgbClr val="00B050"/>
                </a:solidFill>
              </a:rPr>
              <a:t>图片</a:t>
            </a:r>
            <a:endParaRPr lang="en-US" altLang="ja-JP" i="1" dirty="0" smtClean="0">
              <a:solidFill>
                <a:srgbClr val="00B050"/>
              </a:solidFill>
            </a:endParaRPr>
          </a:p>
          <a:p>
            <a:pPr marL="82296" indent="0">
              <a:buNone/>
            </a:pPr>
            <a:r>
              <a:rPr kumimoji="1" lang="zh-CN" altLang="en-US" i="1" dirty="0" smtClean="0">
                <a:solidFill>
                  <a:srgbClr val="00B050"/>
                </a:solidFill>
              </a:rPr>
              <a:t>或者直接点击</a:t>
            </a:r>
            <a:r>
              <a:rPr kumimoji="1" lang="en-US" altLang="zh-CN" i="1" dirty="0" smtClean="0">
                <a:solidFill>
                  <a:srgbClr val="00B050"/>
                </a:solidFill>
              </a:rPr>
              <a:t>LINK</a:t>
            </a:r>
            <a:r>
              <a:rPr kumimoji="1" lang="zh-CN" altLang="en-US" i="1" dirty="0" smtClean="0">
                <a:solidFill>
                  <a:srgbClr val="00B050"/>
                </a:solidFill>
              </a:rPr>
              <a:t>：</a:t>
            </a:r>
            <a:r>
              <a:rPr lang="en-US" altLang="zh-CN" i="1" dirty="0">
                <a:solidFill>
                  <a:srgbClr val="00B050"/>
                </a:solidFill>
              </a:rPr>
              <a:t>https://github.com/briantmali/MachineLearning</a:t>
            </a:r>
            <a:endParaRPr kumimoji="1" lang="ja-JP" altLang="en-US" i="1" dirty="0">
              <a:solidFill>
                <a:srgbClr val="00B050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/>
        </p:nvSpPr>
        <p:spPr bwMode="auto">
          <a:xfrm>
            <a:off x="-76200" y="6400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Times New Roman" pitchFamily="1" charset="0"/>
              </a:rPr>
              <a:t>Pano-Tech.com</a:t>
            </a:r>
          </a:p>
        </p:txBody>
      </p:sp>
    </p:spTree>
    <p:extLst>
      <p:ext uri="{BB962C8B-B14F-4D97-AF65-F5344CB8AC3E}">
        <p14:creationId xmlns:p14="http://schemas.microsoft.com/office/powerpoint/2010/main" val="16545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各种梯度下降优化</a:t>
            </a:r>
            <a:r>
              <a:rPr kumimoji="1" lang="zh-CN" altLang="en-US" dirty="0" smtClean="0"/>
              <a:t>比较</a:t>
            </a:r>
            <a:r>
              <a:rPr kumimoji="1" lang="en-US" altLang="zh-CN" dirty="0" smtClean="0"/>
              <a:t>—</a:t>
            </a:r>
            <a:r>
              <a:rPr lang="en-US" altLang="zh-CN" dirty="0"/>
              <a:t>Beale's Function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kumimoji="1" lang="ja-JP" altLang="en-US" dirty="0"/>
          </a:p>
        </p:txBody>
      </p:sp>
      <p:pic>
        <p:nvPicPr>
          <p:cNvPr id="2050" name="Picture 2" descr="contours_evaluation_optimiz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0"/>
            <a:ext cx="6555105" cy="50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1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各种梯度下降优化</a:t>
            </a:r>
            <a:r>
              <a:rPr lang="zh-CN" altLang="en-US" dirty="0" smtClean="0"/>
              <a:t>比较</a:t>
            </a:r>
            <a:r>
              <a:rPr lang="en-US" altLang="zh-CN" dirty="0" smtClean="0"/>
              <a:t>—</a:t>
            </a:r>
            <a:r>
              <a:rPr lang="zh-CN" altLang="en-US" dirty="0"/>
              <a:t>长</a:t>
            </a:r>
            <a:r>
              <a:rPr lang="zh-CN" altLang="en-US" dirty="0" smtClean="0"/>
              <a:t>谷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074" name="Picture 2" descr="saddle_point_evaluation_optimizer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各种梯度下降优化</a:t>
            </a:r>
            <a:r>
              <a:rPr lang="zh-CN" altLang="en-US" dirty="0" smtClean="0"/>
              <a:t>比较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马鞍面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kumimoji="1" lang="ja-JP" altLang="en-US" dirty="0"/>
          </a:p>
        </p:txBody>
      </p:sp>
      <p:pic>
        <p:nvPicPr>
          <p:cNvPr id="31746" name="Picture 2" descr="Saddle Poin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59055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各种梯度下降优化比较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 smtClean="0"/>
              <a:t>Mnist</a:t>
            </a:r>
            <a:r>
              <a:rPr lang="zh-CN" altLang="en-US" sz="2000" dirty="0" smtClean="0"/>
              <a:t>结果</a:t>
            </a:r>
            <a:endParaRPr lang="en-US" altLang="zh-CN" sz="2000" dirty="0" smtClean="0"/>
          </a:p>
          <a:p>
            <a:pPr marL="82296" indent="0">
              <a:buNone/>
            </a:pPr>
            <a:r>
              <a:rPr kumimoji="1" lang="en-US" altLang="zh-CN" sz="2000" dirty="0" smtClean="0"/>
              <a:t>5</a:t>
            </a:r>
            <a:r>
              <a:rPr kumimoji="1" lang="zh-CN" altLang="en-US" sz="2000" dirty="0" smtClean="0"/>
              <a:t>层</a:t>
            </a:r>
            <a:r>
              <a:rPr kumimoji="1" lang="en-US" altLang="zh-CN" sz="2000" dirty="0" smtClean="0"/>
              <a:t>CNN</a:t>
            </a:r>
          </a:p>
          <a:p>
            <a:pPr marL="82296" indent="0">
              <a:buNone/>
            </a:pPr>
            <a:r>
              <a:rPr lang="zh-CN" altLang="en-US" sz="2000" dirty="0" smtClean="0"/>
              <a:t>参数默认</a:t>
            </a:r>
            <a:endParaRPr lang="en-US" altLang="zh-CN" sz="2000" dirty="0" smtClean="0"/>
          </a:p>
          <a:p>
            <a:pPr marL="82296" indent="0">
              <a:buNone/>
            </a:pPr>
            <a:r>
              <a:rPr lang="en-US" altLang="zh-CN" sz="2000" dirty="0" err="1" smtClean="0"/>
              <a:t>mB</a:t>
            </a:r>
            <a:r>
              <a:rPr lang="zh-CN" altLang="en-US" sz="2000" dirty="0" smtClean="0"/>
              <a:t>数：</a:t>
            </a:r>
            <a:r>
              <a:rPr lang="en-US" altLang="zh-CN" sz="2000" dirty="0" smtClean="0"/>
              <a:t>100</a:t>
            </a:r>
          </a:p>
          <a:p>
            <a:pPr marL="82296" indent="0">
              <a:buNone/>
            </a:pPr>
            <a:r>
              <a:rPr kumimoji="1" lang="en-US" altLang="zh-CN" sz="2000" dirty="0" smtClean="0"/>
              <a:t>Epoch</a:t>
            </a:r>
            <a:r>
              <a:rPr kumimoji="1" lang="zh-CN" altLang="en-US" sz="2000" dirty="0" smtClean="0"/>
              <a:t>：</a:t>
            </a:r>
            <a:r>
              <a:rPr lang="en-US" altLang="zh-CN" sz="2000" dirty="0" smtClean="0"/>
              <a:t>300</a:t>
            </a:r>
            <a:endParaRPr kumimoji="1" lang="ja-JP" altLang="en-US" sz="2000" dirty="0"/>
          </a:p>
        </p:txBody>
      </p:sp>
      <p:pic>
        <p:nvPicPr>
          <p:cNvPr id="31746" name="Picture 2" descr="f:id:ttlg:20160211174018p:pl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64584"/>
            <a:ext cx="5900488" cy="539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32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各种梯度下降优化比较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82296" indent="0">
              <a:buNone/>
            </a:pPr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不同优化算法对应的参数</a:t>
            </a:r>
          </a:p>
          <a:p>
            <a:r>
              <a:rPr lang="en-US" altLang="ja-JP" dirty="0"/>
              <a:t>SGD</a:t>
            </a:r>
          </a:p>
          <a:p>
            <a:pPr marL="82296" indent="0">
              <a:buNone/>
            </a:pPr>
            <a:r>
              <a:rPr lang="en-US" altLang="ja-JP" sz="2900" dirty="0"/>
              <a:t>optimizer = </a:t>
            </a:r>
            <a:r>
              <a:rPr lang="en-US" altLang="ja-JP" sz="2900" dirty="0" err="1"/>
              <a:t>tf.train.GradientDescentOptimizer</a:t>
            </a:r>
            <a:r>
              <a:rPr lang="en-US" altLang="ja-JP" sz="2900" dirty="0"/>
              <a:t>(</a:t>
            </a:r>
            <a:r>
              <a:rPr lang="en-US" altLang="ja-JP" sz="2900" dirty="0" err="1"/>
              <a:t>learning_rate</a:t>
            </a:r>
            <a:r>
              <a:rPr lang="en-US" altLang="ja-JP" sz="2900" dirty="0"/>
              <a:t>=</a:t>
            </a:r>
            <a:r>
              <a:rPr lang="en-US" altLang="ja-JP" sz="2900" dirty="0" err="1"/>
              <a:t>self.learning_rate</a:t>
            </a:r>
            <a:r>
              <a:rPr lang="en-US" altLang="ja-JP" sz="2900" dirty="0" smtClean="0"/>
              <a:t>)</a:t>
            </a:r>
          </a:p>
          <a:p>
            <a:pPr marL="82296" indent="0">
              <a:buNone/>
            </a:pPr>
            <a:endParaRPr lang="en-US" altLang="ja-JP" sz="2900" dirty="0"/>
          </a:p>
          <a:p>
            <a:r>
              <a:rPr lang="en-US" altLang="ja-JP" dirty="0"/>
              <a:t>Momentum</a:t>
            </a:r>
          </a:p>
          <a:p>
            <a:pPr marL="82296" indent="0">
              <a:buNone/>
            </a:pPr>
            <a:r>
              <a:rPr lang="en-US" altLang="ja-JP" sz="2900" dirty="0"/>
              <a:t>optimizer = </a:t>
            </a:r>
            <a:r>
              <a:rPr lang="en-US" altLang="ja-JP" sz="2900" dirty="0" err="1"/>
              <a:t>tf.train.MomentumOptimizer</a:t>
            </a:r>
            <a:r>
              <a:rPr lang="en-US" altLang="ja-JP" sz="2900" dirty="0"/>
              <a:t>(</a:t>
            </a:r>
            <a:r>
              <a:rPr lang="en-US" altLang="ja-JP" sz="2900" dirty="0" err="1"/>
              <a:t>lr</a:t>
            </a:r>
            <a:r>
              <a:rPr lang="en-US" altLang="ja-JP" sz="2900" dirty="0"/>
              <a:t>, 0.9</a:t>
            </a:r>
            <a:r>
              <a:rPr lang="en-US" altLang="ja-JP" sz="2900" dirty="0" smtClean="0"/>
              <a:t>)</a:t>
            </a:r>
          </a:p>
          <a:p>
            <a:pPr marL="82296" indent="0">
              <a:buNone/>
            </a:pPr>
            <a:endParaRPr lang="en-US" altLang="ja-JP" dirty="0"/>
          </a:p>
          <a:p>
            <a:r>
              <a:rPr lang="en-US" altLang="ja-JP" dirty="0" err="1"/>
              <a:t>AdaGrad</a:t>
            </a:r>
            <a:endParaRPr lang="en-US" altLang="ja-JP" dirty="0"/>
          </a:p>
          <a:p>
            <a:pPr marL="82296" indent="0">
              <a:buNone/>
            </a:pPr>
            <a:r>
              <a:rPr lang="en-US" altLang="ja-JP" sz="2900" dirty="0"/>
              <a:t>optimizer = </a:t>
            </a:r>
            <a:r>
              <a:rPr lang="en-US" altLang="ja-JP" sz="2900" dirty="0" err="1"/>
              <a:t>tf.train.AdagradientOptimizer</a:t>
            </a:r>
            <a:r>
              <a:rPr lang="en-US" altLang="ja-JP" sz="2900" dirty="0"/>
              <a:t>(</a:t>
            </a:r>
            <a:r>
              <a:rPr lang="en-US" altLang="ja-JP" sz="2900" dirty="0" err="1"/>
              <a:t>learning_rate</a:t>
            </a:r>
            <a:r>
              <a:rPr lang="en-US" altLang="ja-JP" sz="2900" dirty="0"/>
              <a:t>=</a:t>
            </a:r>
            <a:r>
              <a:rPr lang="en-US" altLang="ja-JP" sz="2900" dirty="0" err="1"/>
              <a:t>self.learning_rate</a:t>
            </a:r>
            <a:r>
              <a:rPr lang="en-US" altLang="ja-JP" sz="2900" dirty="0" smtClean="0"/>
              <a:t>)</a:t>
            </a:r>
          </a:p>
          <a:p>
            <a:pPr marL="82296" indent="0">
              <a:buNone/>
            </a:pPr>
            <a:endParaRPr lang="en-US" altLang="ja-JP" dirty="0"/>
          </a:p>
          <a:p>
            <a:r>
              <a:rPr lang="en-US" altLang="ja-JP" dirty="0" err="1"/>
              <a:t>RMSProp</a:t>
            </a:r>
            <a:endParaRPr lang="en-US" altLang="ja-JP" dirty="0"/>
          </a:p>
          <a:p>
            <a:pPr marL="82296" indent="0">
              <a:buNone/>
            </a:pPr>
            <a:r>
              <a:rPr lang="en-US" altLang="ja-JP" sz="2900" dirty="0"/>
              <a:t>optimizer = </a:t>
            </a:r>
            <a:r>
              <a:rPr lang="en-US" altLang="ja-JP" sz="2900" dirty="0" err="1"/>
              <a:t>tf.train.RMSPropOptimizer</a:t>
            </a:r>
            <a:r>
              <a:rPr lang="en-US" altLang="ja-JP" sz="2900" dirty="0"/>
              <a:t>(0.001, 0.9</a:t>
            </a:r>
            <a:r>
              <a:rPr lang="en-US" altLang="ja-JP" sz="2900" dirty="0" smtClean="0"/>
              <a:t>)</a:t>
            </a:r>
          </a:p>
          <a:p>
            <a:pPr marL="82296" indent="0">
              <a:buNone/>
            </a:pPr>
            <a:endParaRPr lang="en-US" altLang="ja-JP" dirty="0"/>
          </a:p>
          <a:p>
            <a:r>
              <a:rPr lang="en-US" altLang="ja-JP" dirty="0"/>
              <a:t>ADAM</a:t>
            </a:r>
          </a:p>
          <a:p>
            <a:pPr marL="82296" indent="0">
              <a:buNone/>
            </a:pPr>
            <a:r>
              <a:rPr lang="en-US" altLang="ja-JP" sz="2900" dirty="0"/>
              <a:t>optimizer = </a:t>
            </a:r>
            <a:r>
              <a:rPr lang="en-US" altLang="ja-JP" sz="2900" dirty="0" err="1"/>
              <a:t>tf.train.AdamOptimizer</a:t>
            </a:r>
            <a:r>
              <a:rPr lang="en-US" altLang="ja-JP" sz="2900" dirty="0"/>
              <a:t>(</a:t>
            </a:r>
            <a:r>
              <a:rPr lang="en-US" altLang="ja-JP" sz="2900" dirty="0" err="1"/>
              <a:t>learning_rate</a:t>
            </a:r>
            <a:r>
              <a:rPr lang="en-US" altLang="ja-JP" sz="2900" dirty="0"/>
              <a:t>=</a:t>
            </a:r>
            <a:r>
              <a:rPr lang="en-US" altLang="ja-JP" sz="2900" dirty="0" err="1"/>
              <a:t>self.learning_rate</a:t>
            </a:r>
            <a:r>
              <a:rPr lang="en-US" altLang="ja-JP" sz="2900" dirty="0"/>
              <a:t>, epsilon=1e-08)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69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各种梯度下降优化比较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稀疏数据，尽量使用学习率可自适应的优化方法，不用手动调节，而且最好采用默认</a:t>
            </a:r>
            <a:r>
              <a:rPr lang="zh-CN" altLang="en-US" sz="2400" dirty="0" smtClean="0"/>
              <a:t>值</a:t>
            </a:r>
            <a:endParaRPr lang="en-US" altLang="zh-CN" sz="2400" dirty="0" smtClean="0"/>
          </a:p>
          <a:p>
            <a:r>
              <a:rPr lang="en-US" altLang="zh-CN" sz="2400" dirty="0"/>
              <a:t>SGD</a:t>
            </a:r>
            <a:r>
              <a:rPr lang="zh-CN" altLang="en-US" sz="2400" dirty="0"/>
              <a:t>通常训练时间更长，但是在好的初始化和学习率调度方案的情况下，结果更可靠</a:t>
            </a:r>
          </a:p>
          <a:p>
            <a:r>
              <a:rPr lang="zh-CN" altLang="en-US" sz="2400" dirty="0"/>
              <a:t>如果在意更快的收敛，并且需要训练较深较复杂的网络时，推荐使用学习率自适应的优化</a:t>
            </a:r>
            <a:r>
              <a:rPr lang="zh-CN" altLang="en-US" sz="2400" dirty="0" smtClean="0"/>
              <a:t>方法</a:t>
            </a:r>
            <a:endParaRPr lang="en-US" altLang="zh-CN" sz="2400" dirty="0" smtClean="0"/>
          </a:p>
          <a:p>
            <a:r>
              <a:rPr lang="en-US" altLang="zh-CN" sz="2400" dirty="0" err="1" smtClean="0"/>
              <a:t>Adadelta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RMSprop</a:t>
            </a:r>
            <a:r>
              <a:rPr lang="zh-CN" altLang="en-US" sz="2400" dirty="0"/>
              <a:t>，</a:t>
            </a:r>
            <a:r>
              <a:rPr lang="en-US" altLang="zh-CN" sz="2400" dirty="0"/>
              <a:t>Adam</a:t>
            </a:r>
            <a:r>
              <a:rPr lang="zh-CN" altLang="en-US" sz="2400" dirty="0"/>
              <a:t>是比较相近的算法，在相似的情况下表现</a:t>
            </a:r>
            <a:r>
              <a:rPr lang="zh-CN" altLang="en-US" sz="2400" dirty="0" smtClean="0"/>
              <a:t>差不多</a:t>
            </a:r>
            <a:endParaRPr lang="en-US" altLang="zh-CN" sz="2400" dirty="0" smtClean="0"/>
          </a:p>
          <a:p>
            <a:r>
              <a:rPr lang="zh-CN" altLang="en-US" sz="2400" dirty="0" smtClean="0"/>
              <a:t>在</a:t>
            </a:r>
            <a:r>
              <a:rPr lang="zh-CN" altLang="en-US" sz="2400" dirty="0"/>
              <a:t>想使用带动量的</a:t>
            </a:r>
            <a:r>
              <a:rPr lang="en-US" altLang="zh-CN" sz="2400" dirty="0" err="1"/>
              <a:t>RMSprop</a:t>
            </a:r>
            <a:r>
              <a:rPr lang="zh-CN" altLang="en-US" sz="2400" dirty="0"/>
              <a:t>，或者</a:t>
            </a:r>
            <a:r>
              <a:rPr lang="en-US" altLang="zh-CN" sz="2400" dirty="0"/>
              <a:t>Adam</a:t>
            </a:r>
            <a:r>
              <a:rPr lang="zh-CN" altLang="en-US" sz="2400" dirty="0"/>
              <a:t>的地方，大多可以使用</a:t>
            </a:r>
            <a:r>
              <a:rPr lang="en-US" altLang="zh-CN" sz="2400" dirty="0" err="1"/>
              <a:t>Nadam</a:t>
            </a:r>
            <a:r>
              <a:rPr lang="zh-CN" altLang="en-US" sz="2400" dirty="0"/>
              <a:t>取得更好的</a:t>
            </a:r>
            <a:r>
              <a:rPr lang="zh-CN" altLang="en-US" sz="2400" dirty="0" smtClean="0"/>
              <a:t>效果</a:t>
            </a:r>
            <a:endParaRPr lang="en-US" altLang="zh-CN" sz="2400" dirty="0" smtClean="0"/>
          </a:p>
          <a:p>
            <a:r>
              <a:rPr lang="zh-CN" altLang="en-US" sz="2400" dirty="0" smtClean="0"/>
              <a:t>不知道用什么就用</a:t>
            </a:r>
            <a:r>
              <a:rPr lang="en-US" altLang="zh-CN" sz="2400" dirty="0" smtClean="0"/>
              <a:t>Adam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3776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梯度下降代替方案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/>
              <a:t>牛顿</a:t>
            </a:r>
            <a:r>
              <a:rPr kumimoji="1" lang="zh-CN" altLang="en-US" dirty="0" smtClean="0"/>
              <a:t>法</a:t>
            </a: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拟牛顿法</a:t>
            </a:r>
            <a:endParaRPr lang="en-US" altLang="zh-CN" dirty="0" smtClean="0"/>
          </a:p>
          <a:p>
            <a:pPr lvl="2"/>
            <a:r>
              <a:rPr lang="en-US" altLang="zh-CN" dirty="0"/>
              <a:t>DFP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2"/>
            <a:r>
              <a:rPr lang="en-US" altLang="zh-CN" dirty="0"/>
              <a:t>BFGS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2"/>
            <a:r>
              <a:rPr lang="en-US" altLang="ja-JP" dirty="0" smtClean="0"/>
              <a:t>L-BFGS</a:t>
            </a:r>
            <a:r>
              <a:rPr lang="zh-CN" altLang="en-US" dirty="0" smtClean="0"/>
              <a:t>算法（</a:t>
            </a:r>
            <a:r>
              <a:rPr lang="en-US" altLang="zh-CN" dirty="0"/>
              <a:t>Limited-memory BFGS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2"/>
            <a:r>
              <a:rPr lang="en-US" altLang="zh-CN" dirty="0" smtClean="0"/>
              <a:t>OWL-QN</a:t>
            </a:r>
            <a:r>
              <a:rPr lang="zh-CN" altLang="en-US" dirty="0" smtClean="0"/>
              <a:t>算法，即单象限</a:t>
            </a:r>
            <a:r>
              <a:rPr lang="en-US" altLang="ja-JP" dirty="0"/>
              <a:t>L-BFGS</a:t>
            </a:r>
            <a:endParaRPr lang="en-US" altLang="zh-CN" dirty="0" smtClean="0"/>
          </a:p>
          <a:p>
            <a:pPr marL="658368" lvl="2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 </a:t>
            </a:r>
            <a:r>
              <a:rPr lang="en-US" altLang="zh-CN" dirty="0" err="1"/>
              <a:t>Orthant</a:t>
            </a:r>
            <a:r>
              <a:rPr lang="en-US" altLang="zh-CN" dirty="0"/>
              <a:t>-Wise Limited-memory Quasi-Newton 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共轭梯度法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+mn-ea"/>
              </a:rPr>
              <a:t>Levenberg</a:t>
            </a:r>
            <a:r>
              <a:rPr lang="en-US" altLang="zh-CN" dirty="0" smtClean="0">
                <a:latin typeface="+mn-ea"/>
              </a:rPr>
              <a:t>-Marquardt</a:t>
            </a:r>
            <a:r>
              <a:rPr lang="zh-CN" altLang="en-US" dirty="0" smtClean="0">
                <a:latin typeface="+mn-ea"/>
              </a:rPr>
              <a:t>算法</a:t>
            </a:r>
            <a:endParaRPr lang="en-US" altLang="zh-CN" dirty="0" smtClean="0">
              <a:latin typeface="+mn-ea"/>
            </a:endParaRPr>
          </a:p>
          <a:p>
            <a:pPr marL="82296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衰减</a:t>
            </a:r>
            <a:r>
              <a:rPr lang="zh-CN" altLang="en-US" dirty="0"/>
              <a:t>的最小平方法</a:t>
            </a:r>
            <a:endParaRPr kumimoji="1" lang="en-US" altLang="zh-CN" dirty="0" smtClean="0">
              <a:latin typeface="+mn-ea"/>
            </a:endParaRPr>
          </a:p>
          <a:p>
            <a:pPr marL="82296" indent="0">
              <a:buNone/>
            </a:pPr>
            <a:endParaRPr lang="en-US" altLang="zh-CN" dirty="0" smtClean="0"/>
          </a:p>
          <a:p>
            <a:pPr marL="82296" indent="0">
              <a:buNone/>
            </a:pPr>
            <a:r>
              <a:rPr lang="zh-CN" altLang="en-US" dirty="0" smtClean="0"/>
              <a:t>参照：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http://geek.csdn.net/news/detail/109739</a:t>
            </a:r>
            <a:endParaRPr kumimoji="1" lang="en-US" altLang="zh-CN" dirty="0"/>
          </a:p>
          <a:p>
            <a:endParaRPr kumimoji="1" lang="ja-JP" altLang="en-US" dirty="0"/>
          </a:p>
        </p:txBody>
      </p:sp>
      <p:pic>
        <p:nvPicPr>
          <p:cNvPr id="28674" name="Picture 2" descr="http://ww4.sinaimg.cn/mw690/697b070fjw1dvpdvfz24h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1143000"/>
            <a:ext cx="3381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8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内存使用和速度的比较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3554" name="Picture 2" descr="https://www.neuraldesigner.com/images/blog/algorithms_table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57150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908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effectLst/>
              </a:rPr>
              <a:t>并行与分布式</a:t>
            </a:r>
            <a:r>
              <a:rPr lang="en-US" altLang="ja-JP" dirty="0" smtClean="0">
                <a:effectLst/>
              </a:rPr>
              <a:t>SGD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Hogwild</a:t>
            </a:r>
            <a:r>
              <a:rPr lang="en-US" altLang="ja-JP" dirty="0"/>
              <a:t> </a:t>
            </a:r>
            <a:r>
              <a:rPr lang="en-US" altLang="ja-JP" dirty="0" smtClean="0"/>
              <a:t>!</a:t>
            </a:r>
          </a:p>
          <a:p>
            <a:r>
              <a:rPr lang="en-US" altLang="ja-JP" dirty="0"/>
              <a:t>Downpour </a:t>
            </a:r>
            <a:r>
              <a:rPr lang="en-US" altLang="ja-JP" dirty="0" smtClean="0"/>
              <a:t>SGD</a:t>
            </a:r>
          </a:p>
          <a:p>
            <a:r>
              <a:rPr lang="en-US" altLang="ja-JP" dirty="0"/>
              <a:t>Delay-tolerant Algorithms for </a:t>
            </a:r>
            <a:r>
              <a:rPr lang="en-US" altLang="ja-JP" dirty="0" smtClean="0"/>
              <a:t>SGD</a:t>
            </a:r>
          </a:p>
          <a:p>
            <a:pPr marL="82296" indent="0">
              <a:buNone/>
            </a:pPr>
            <a:r>
              <a:rPr lang="en-US" altLang="ja-JP" dirty="0" smtClean="0"/>
              <a:t>	</a:t>
            </a:r>
            <a:r>
              <a:rPr lang="ja-JP" altLang="en-US" dirty="0" smtClean="0"/>
              <a:t>⇒</a:t>
            </a:r>
            <a:r>
              <a:rPr lang="ja-JP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扩展</a:t>
            </a:r>
            <a:r>
              <a:rPr lang="en-US" altLang="ja-JP" dirty="0" err="1" smtClean="0">
                <a:latin typeface="STZhongsong" panose="02010600040101010101" pitchFamily="2" charset="-122"/>
                <a:ea typeface="STZhongsong" panose="02010600040101010101" pitchFamily="2" charset="-122"/>
              </a:rPr>
              <a:t>AdaGrad</a:t>
            </a:r>
            <a:endParaRPr lang="en-US" altLang="ja-JP" dirty="0" smtClean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en-US" altLang="ja-JP" dirty="0" err="1"/>
              <a:t>TensorFlow</a:t>
            </a:r>
            <a:r>
              <a:rPr lang="en-US" altLang="ja-JP" dirty="0"/>
              <a:t> </a:t>
            </a:r>
            <a:endParaRPr lang="en-US" altLang="ja-JP" dirty="0" smtClean="0"/>
          </a:p>
          <a:p>
            <a:r>
              <a:rPr lang="en-US" altLang="ja-JP" dirty="0"/>
              <a:t>Elastic Averaging </a:t>
            </a:r>
            <a:r>
              <a:rPr lang="en-US" altLang="ja-JP" dirty="0" smtClean="0"/>
              <a:t>SGD</a:t>
            </a:r>
          </a:p>
          <a:p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93091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图像识别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7961471" cy="531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60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第二讲内容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感知机</a:t>
            </a: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dirty="0" smtClean="0"/>
              <a:t>损失函数</a:t>
            </a: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感知机对偶形式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支持向量机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Kernel</a:t>
            </a:r>
            <a:r>
              <a:rPr lang="zh-CN" altLang="en-US" dirty="0" smtClean="0"/>
              <a:t>方法简介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  <p:sp>
        <p:nvSpPr>
          <p:cNvPr id="4" name="Footer Placeholder 4"/>
          <p:cNvSpPr>
            <a:spLocks noGrp="1"/>
          </p:cNvSpPr>
          <p:nvPr/>
        </p:nvSpPr>
        <p:spPr bwMode="auto">
          <a:xfrm>
            <a:off x="-76200" y="6400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Times New Roman" pitchFamily="1" charset="0"/>
              </a:rPr>
              <a:t>Pano-Tech.com</a:t>
            </a:r>
          </a:p>
        </p:txBody>
      </p:sp>
    </p:spTree>
    <p:extLst>
      <p:ext uri="{BB962C8B-B14F-4D97-AF65-F5344CB8AC3E}">
        <p14:creationId xmlns:p14="http://schemas.microsoft.com/office/powerpoint/2010/main" val="380143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图像识别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71" y="2362200"/>
            <a:ext cx="8156829" cy="443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348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82296" indent="0" algn="ctr">
              <a:buNone/>
            </a:pPr>
            <a:r>
              <a:rPr kumimoji="1" lang="zh-CN" altLang="en-US" dirty="0" smtClean="0"/>
              <a:t>鸣谢</a:t>
            </a:r>
            <a:endParaRPr kumimoji="1" lang="en-US" altLang="zh-CN" dirty="0" smtClean="0"/>
          </a:p>
          <a:p>
            <a:pPr marL="82296" indent="0" algn="ctr">
              <a:buNone/>
            </a:pPr>
            <a:r>
              <a:rPr lang="zh-CN" altLang="en-US" dirty="0" smtClean="0"/>
              <a:t>感谢</a:t>
            </a:r>
            <a:r>
              <a:rPr lang="en-US" altLang="zh-CN" dirty="0" smtClean="0"/>
              <a:t>NEUSOFT</a:t>
            </a:r>
            <a:r>
              <a:rPr lang="zh-CN" altLang="en-US" dirty="0" smtClean="0"/>
              <a:t>株式会社的大力协助！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46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第三讲内容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dirty="0" smtClean="0"/>
              <a:t>Sigmoid</a:t>
            </a:r>
            <a:r>
              <a:rPr kumimoji="1" lang="zh-CN" altLang="en-US" dirty="0" smtClean="0"/>
              <a:t>感知机</a:t>
            </a: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神经网络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神经网络损失函数</a:t>
            </a:r>
            <a:endParaRPr kumimoji="1"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梯度下降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 smtClean="0"/>
              <a:t>反向传播</a:t>
            </a:r>
            <a:endParaRPr lang="en-US" altLang="zh-CN" dirty="0" smtClean="0"/>
          </a:p>
          <a:p>
            <a:pPr>
              <a:buFont typeface="Wingdings" panose="05000000000000000000" pitchFamily="2" charset="2"/>
              <a:buChar char="Ø"/>
            </a:pPr>
            <a:endParaRPr kumimoji="1" lang="ja-JP" altLang="en-US" dirty="0"/>
          </a:p>
        </p:txBody>
      </p:sp>
      <p:sp>
        <p:nvSpPr>
          <p:cNvPr id="4" name="Footer Placeholder 4"/>
          <p:cNvSpPr>
            <a:spLocks noGrp="1"/>
          </p:cNvSpPr>
          <p:nvPr/>
        </p:nvSpPr>
        <p:spPr bwMode="auto">
          <a:xfrm>
            <a:off x="-76200" y="64008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1" charset="0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Times New Roman" pitchFamily="1" charset="0"/>
              </a:rPr>
              <a:t>Pano-Tech.com</a:t>
            </a:r>
          </a:p>
        </p:txBody>
      </p:sp>
    </p:spTree>
    <p:extLst>
      <p:ext uri="{BB962C8B-B14F-4D97-AF65-F5344CB8AC3E}">
        <p14:creationId xmlns:p14="http://schemas.microsoft.com/office/powerpoint/2010/main" val="201621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第四讲内容</a:t>
            </a:r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2016AI</a:t>
            </a:r>
            <a:r>
              <a:rPr kumimoji="1" lang="zh-CN" altLang="en-US" dirty="0" smtClean="0"/>
              <a:t>发展回顾</a:t>
            </a:r>
            <a:endParaRPr kumimoji="1" lang="en-US" altLang="zh-CN" dirty="0" smtClean="0"/>
          </a:p>
          <a:p>
            <a:r>
              <a:rPr kumimoji="1" lang="zh-CN" altLang="en-US" dirty="0" smtClean="0"/>
              <a:t>输入输出优化</a:t>
            </a:r>
            <a:endParaRPr kumimoji="1" lang="en-US" altLang="zh-CN" dirty="0" smtClean="0"/>
          </a:p>
          <a:p>
            <a:r>
              <a:rPr lang="zh-CN" altLang="en-US" dirty="0"/>
              <a:t>参数</a:t>
            </a:r>
            <a:r>
              <a:rPr lang="zh-CN" altLang="en-US" dirty="0" smtClean="0"/>
              <a:t>初始化</a:t>
            </a:r>
            <a:endParaRPr kumimoji="1" lang="en-US" altLang="zh-CN" dirty="0" smtClean="0"/>
          </a:p>
          <a:p>
            <a:r>
              <a:rPr lang="zh-CN" altLang="en-US" dirty="0" smtClean="0"/>
              <a:t>梯度下降优化</a:t>
            </a:r>
            <a:endParaRPr lang="en-US" altLang="zh-CN" dirty="0" smtClean="0"/>
          </a:p>
          <a:p>
            <a:r>
              <a:rPr kumimoji="1" lang="zh-CN" altLang="en-US" dirty="0" smtClean="0"/>
              <a:t>梯度下降替代算法</a:t>
            </a:r>
            <a:endParaRPr kumimoji="1" lang="en-US" altLang="zh-CN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916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「technology  chart」の画像検索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"/>
            <a:ext cx="7966083" cy="658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994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5945</TotalTime>
  <Words>1247</Words>
  <Application>Microsoft Office PowerPoint</Application>
  <PresentationFormat>全屏显示(4:3)</PresentationFormat>
  <Paragraphs>451</Paragraphs>
  <Slides>61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3" baseType="lpstr">
      <vt:lpstr>夏至</vt:lpstr>
      <vt:lpstr>数式</vt:lpstr>
      <vt:lpstr>神经网络优化</vt:lpstr>
      <vt:lpstr>PanoTech-全景技术</vt:lpstr>
      <vt:lpstr>自我介绍</vt:lpstr>
      <vt:lpstr>讲座介绍</vt:lpstr>
      <vt:lpstr>第一讲内容</vt:lpstr>
      <vt:lpstr>第二讲内容</vt:lpstr>
      <vt:lpstr>第三讲内容</vt:lpstr>
      <vt:lpstr>第四讲内容</vt:lpstr>
      <vt:lpstr>PowerPoint 演示文稿</vt:lpstr>
      <vt:lpstr>PowerPoint 演示文稿</vt:lpstr>
      <vt:lpstr>人工智能水平</vt:lpstr>
      <vt:lpstr>AI相关并购</vt:lpstr>
      <vt:lpstr>深度学习人才需求的指数级增长</vt:lpstr>
      <vt:lpstr>Neural Programmer-Interpreters</vt:lpstr>
      <vt:lpstr>神经网络构成</vt:lpstr>
      <vt:lpstr>神经网络优化方向 </vt:lpstr>
      <vt:lpstr>讲座介绍顺序</vt:lpstr>
      <vt:lpstr>输入</vt:lpstr>
      <vt:lpstr>输入——前处理</vt:lpstr>
      <vt:lpstr>输入——前处理</vt:lpstr>
      <vt:lpstr>输入——data augmentation </vt:lpstr>
      <vt:lpstr>输入——data augmentation </vt:lpstr>
      <vt:lpstr>输出</vt:lpstr>
      <vt:lpstr>输出——softmax</vt:lpstr>
      <vt:lpstr>参数初始化</vt:lpstr>
      <vt:lpstr>梯度下降问题</vt:lpstr>
      <vt:lpstr>随机梯度下降问题</vt:lpstr>
      <vt:lpstr>Momentum</vt:lpstr>
      <vt:lpstr>Momentum</vt:lpstr>
      <vt:lpstr>Momentum</vt:lpstr>
      <vt:lpstr>Momentum</vt:lpstr>
      <vt:lpstr>NesterovAG</vt:lpstr>
      <vt:lpstr>NesterovAG</vt:lpstr>
      <vt:lpstr>NesterovAG</vt:lpstr>
      <vt:lpstr>Adagrad</vt:lpstr>
      <vt:lpstr>Adagrad</vt:lpstr>
      <vt:lpstr>Adagrad</vt:lpstr>
      <vt:lpstr>Adagrad</vt:lpstr>
      <vt:lpstr>Adadelta</vt:lpstr>
      <vt:lpstr>Adadelta</vt:lpstr>
      <vt:lpstr>Adadelta</vt:lpstr>
      <vt:lpstr>Adadelta</vt:lpstr>
      <vt:lpstr>Adadelta</vt:lpstr>
      <vt:lpstr>Adam</vt:lpstr>
      <vt:lpstr>Adam</vt:lpstr>
      <vt:lpstr>Adam</vt:lpstr>
      <vt:lpstr>Adam变体</vt:lpstr>
      <vt:lpstr>梯度下降改进算法一览 </vt:lpstr>
      <vt:lpstr>梯度下降改进算法一览 </vt:lpstr>
      <vt:lpstr>各种梯度下降优化比较—Beale's Function</vt:lpstr>
      <vt:lpstr>各种梯度下降优化比较—长谷</vt:lpstr>
      <vt:lpstr>各种梯度下降优化比较—马鞍面</vt:lpstr>
      <vt:lpstr>各种梯度下降优化比较</vt:lpstr>
      <vt:lpstr>各种梯度下降优化比较</vt:lpstr>
      <vt:lpstr>各种梯度下降优化比较</vt:lpstr>
      <vt:lpstr>梯度下降代替方案</vt:lpstr>
      <vt:lpstr>内存使用和速度的比较</vt:lpstr>
      <vt:lpstr>并行与分布式SGD</vt:lpstr>
      <vt:lpstr>图像识别</vt:lpstr>
      <vt:lpstr>图像识别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Python基礎</dc:title>
  <dc:creator>Administrator</dc:creator>
  <cp:lastModifiedBy>Administrator</cp:lastModifiedBy>
  <cp:revision>217</cp:revision>
  <dcterms:created xsi:type="dcterms:W3CDTF">2016-10-23T12:31:50Z</dcterms:created>
  <dcterms:modified xsi:type="dcterms:W3CDTF">2017-02-18T02:52:13Z</dcterms:modified>
</cp:coreProperties>
</file>